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6"/>
  </p:notesMasterIdLst>
  <p:sldIdLst>
    <p:sldId id="256" r:id="rId2"/>
    <p:sldId id="258" r:id="rId3"/>
    <p:sldId id="257" r:id="rId4"/>
    <p:sldId id="260" r:id="rId5"/>
    <p:sldId id="259" r:id="rId6"/>
    <p:sldId id="261" r:id="rId7"/>
    <p:sldId id="262" r:id="rId8"/>
    <p:sldId id="304" r:id="rId9"/>
    <p:sldId id="305" r:id="rId10"/>
    <p:sldId id="306" r:id="rId11"/>
    <p:sldId id="307" r:id="rId12"/>
    <p:sldId id="308" r:id="rId13"/>
    <p:sldId id="309" r:id="rId14"/>
    <p:sldId id="310" r:id="rId15"/>
    <p:sldId id="311" r:id="rId16"/>
    <p:sldId id="313" r:id="rId17"/>
    <p:sldId id="314" r:id="rId18"/>
    <p:sldId id="319" r:id="rId19"/>
    <p:sldId id="320" r:id="rId20"/>
    <p:sldId id="315" r:id="rId21"/>
    <p:sldId id="316" r:id="rId22"/>
    <p:sldId id="317" r:id="rId23"/>
    <p:sldId id="318" r:id="rId24"/>
    <p:sldId id="321" r:id="rId25"/>
    <p:sldId id="322" r:id="rId26"/>
    <p:sldId id="323" r:id="rId27"/>
    <p:sldId id="324" r:id="rId28"/>
    <p:sldId id="325" r:id="rId29"/>
    <p:sldId id="326" r:id="rId30"/>
    <p:sldId id="327" r:id="rId31"/>
    <p:sldId id="328" r:id="rId32"/>
    <p:sldId id="329" r:id="rId33"/>
    <p:sldId id="330" r:id="rId34"/>
    <p:sldId id="286" r:id="rId35"/>
  </p:sldIdLst>
  <p:sldSz cx="9144000" cy="5143500" type="screen16x9"/>
  <p:notesSz cx="6858000" cy="9144000"/>
  <p:embeddedFontLst>
    <p:embeddedFont>
      <p:font typeface="Roboto Condensed Light" charset="0"/>
      <p:regular r:id="rId37"/>
    </p:embeddedFont>
    <p:embeddedFont>
      <p:font typeface="Barlow Semi Condensed" charset="0"/>
      <p:regular r:id="rId38"/>
      <p:bold r:id="rId39"/>
      <p:italic r:id="rId40"/>
      <p:boldItalic r:id="rId41"/>
    </p:embeddedFont>
    <p:embeddedFont>
      <p:font typeface="Barlow Semi Condensed Medium" charset="0"/>
      <p:regular r:id="rId42"/>
      <p:bold r:id="rId43"/>
      <p:italic r:id="rId44"/>
      <p:boldItalic r:id="rId45"/>
    </p:embeddedFont>
    <p:embeddedFont>
      <p:font typeface="Fjalla One"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EB71ACBB-D8E9-49A6-90F6-24A1B1D87BAD}">
  <a:tblStyle styleId="{EB71ACBB-D8E9-49A6-90F6-24A1B1D87B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15620"/>
    <p:restoredTop sz="94128" autoAdjust="0"/>
  </p:normalViewPr>
  <p:slideViewPr>
    <p:cSldViewPr>
      <p:cViewPr>
        <p:scale>
          <a:sx n="75" d="100"/>
          <a:sy n="75" d="100"/>
        </p:scale>
        <p:origin x="-1002" y="-47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91165600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9492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6"/>
        <p:cNvGrpSpPr/>
        <p:nvPr/>
      </p:nvGrpSpPr>
      <p:grpSpPr>
        <a:xfrm>
          <a:off x="0" y="0"/>
          <a:ext cx="0" cy="0"/>
          <a:chOff x="0" y="0"/>
          <a:chExt cx="0" cy="0"/>
        </a:xfrm>
      </p:grpSpPr>
      <p:sp>
        <p:nvSpPr>
          <p:cNvPr id="4947" name="Google Shape;4947;g804e9800b4_0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8" name="Google Shape;4948;g804e9800b4_0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1881350" y="1246850"/>
            <a:ext cx="21333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1" name="Google Shape;1621;p32"/>
          <p:cNvSpPr txBox="1">
            <a:spLocks noGrp="1"/>
          </p:cNvSpPr>
          <p:nvPr>
            <p:ph type="body" idx="2"/>
          </p:nvPr>
        </p:nvSpPr>
        <p:spPr>
          <a:xfrm>
            <a:off x="4220325" y="1246850"/>
            <a:ext cx="30999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2" name="Google Shape;1622;p32"/>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42" name="Google Shape;1642;p32"/>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76" name="Google Shape;1676;p32"/>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677" name="Google Shape;1677;p32"/>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678" name="Google Shape;1678;p3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8" r:id="rId6"/>
    <p:sldLayoutId id="2147483659" r:id="rId7"/>
    <p:sldLayoutId id="2147483660" r:id="rId8"/>
    <p:sldLayoutId id="2147483661" r:id="rId9"/>
    <p:sldLayoutId id="2147483669" r:id="rId10"/>
    <p:sldLayoutId id="2147483673" r:id="rId11"/>
    <p:sldLayoutId id="2147483674" r:id="rId12"/>
    <p:sldLayoutId id="2147483675" r:id="rId13"/>
    <p:sldLayoutId id="2147483676" r:id="rId14"/>
    <p:sldLayoutId id="214748367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xml"/><Relationship Id="rId5" Type="http://schemas.openxmlformats.org/officeDocument/2006/relationships/image" Target="../media/image26.jpg"/><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3.jpg"/><Relationship Id="rId1" Type="http://schemas.openxmlformats.org/officeDocument/2006/relationships/slideLayout" Target="../slideLayouts/slideLayout1.xml"/><Relationship Id="rId5" Type="http://schemas.openxmlformats.org/officeDocument/2006/relationships/image" Target="../media/image29.jpg"/><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xml"/><Relationship Id="rId5" Type="http://schemas.openxmlformats.org/officeDocument/2006/relationships/image" Target="../media/image37.jpg"/><Relationship Id="rId4" Type="http://schemas.openxmlformats.org/officeDocument/2006/relationships/image" Target="../media/image36.jp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6.xml"/><Relationship Id="rId5" Type="http://schemas.openxmlformats.org/officeDocument/2006/relationships/image" Target="../media/image43.jpeg"/><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6.xml"/><Relationship Id="rId5" Type="http://schemas.openxmlformats.org/officeDocument/2006/relationships/image" Target="../media/image47.jpeg"/><Relationship Id="rId4" Type="http://schemas.openxmlformats.org/officeDocument/2006/relationships/image" Target="../media/image46.jpeg"/></Relationships>
</file>

<file path=ppt/slides/_rels/slide2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6.xml"/><Relationship Id="rId4" Type="http://schemas.openxmlformats.org/officeDocument/2006/relationships/image" Target="../media/image50.jpeg"/></Relationships>
</file>

<file path=ppt/slides/_rels/slide22.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48.jpeg"/><Relationship Id="rId1" Type="http://schemas.openxmlformats.org/officeDocument/2006/relationships/slideLayout" Target="../slideLayouts/slideLayout6.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2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6.xml"/><Relationship Id="rId5" Type="http://schemas.openxmlformats.org/officeDocument/2006/relationships/image" Target="../media/image59.jpeg"/><Relationship Id="rId4" Type="http://schemas.openxmlformats.org/officeDocument/2006/relationships/image" Target="../media/image58.jpeg"/></Relationships>
</file>

<file path=ppt/slides/_rels/slide2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13.xml"/><Relationship Id="rId5" Type="http://schemas.openxmlformats.org/officeDocument/2006/relationships/image" Target="../media/image77.jpeg"/><Relationship Id="rId4" Type="http://schemas.openxmlformats.org/officeDocument/2006/relationships/image" Target="../media/image76.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2.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303210" y="959719"/>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5000" dirty="0">
                <a:solidFill>
                  <a:schemeClr val="dk2"/>
                </a:solidFill>
              </a:rPr>
              <a:t>Technology Consulting</a:t>
            </a:r>
            <a:endParaRPr sz="5000" dirty="0">
              <a:solidFill>
                <a:schemeClr val="dk2"/>
              </a:solidFill>
            </a:endParaRPr>
          </a:p>
        </p:txBody>
      </p:sp>
      <p:sp>
        <p:nvSpPr>
          <p:cNvPr id="1885" name="Google Shape;1885;p35"/>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2300" dirty="0">
                <a:solidFill>
                  <a:schemeClr val="accent1"/>
                </a:solidFill>
              </a:rPr>
              <a:t>Here is where our</a:t>
            </a:r>
            <a:endParaRPr sz="2300" dirty="0">
              <a:solidFill>
                <a:schemeClr val="accent1"/>
              </a:solidFill>
            </a:endParaRPr>
          </a:p>
          <a:p>
            <a:pPr marL="0" lvl="0" indent="0" algn="r" rtl="0">
              <a:spcBef>
                <a:spcPts val="0"/>
              </a:spcBef>
              <a:spcAft>
                <a:spcPts val="0"/>
              </a:spcAft>
              <a:buClr>
                <a:schemeClr val="dk1"/>
              </a:buClr>
              <a:buSzPts val="1100"/>
              <a:buFont typeface="Arial"/>
              <a:buNone/>
            </a:pPr>
            <a:r>
              <a:rPr lang="en" sz="2300" dirty="0">
                <a:solidFill>
                  <a:schemeClr val="accent1"/>
                </a:solidFill>
              </a:rPr>
              <a:t>presentation begins</a:t>
            </a:r>
            <a:endParaRPr sz="2300" dirty="0">
              <a:solidFill>
                <a:schemeClr val="accent1"/>
              </a:solidFill>
            </a:endParaRPr>
          </a:p>
          <a:p>
            <a:pPr marL="0" lvl="0" indent="0" algn="r" rtl="0">
              <a:spcBef>
                <a:spcPts val="0"/>
              </a:spcBef>
              <a:spcAft>
                <a:spcPts val="0"/>
              </a:spcAft>
              <a:buClr>
                <a:schemeClr val="dk1"/>
              </a:buClr>
              <a:buSzPts val="1100"/>
              <a:buFont typeface="Arial"/>
              <a:buNone/>
            </a:pPr>
            <a:endParaRPr sz="2300" dirty="0">
              <a:solidFill>
                <a:schemeClr val="accent1"/>
              </a:solidFill>
            </a:endParaRPr>
          </a:p>
          <a:p>
            <a:pPr marL="0" lvl="0" indent="0" algn="r" rtl="0">
              <a:spcBef>
                <a:spcPts val="0"/>
              </a:spcBef>
              <a:spcAft>
                <a:spcPts val="0"/>
              </a:spcAft>
              <a:buNone/>
            </a:pPr>
            <a:endParaRPr sz="2300" dirty="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57150"/>
            <a:ext cx="5334000" cy="496800"/>
          </a:xfrm>
        </p:spPr>
        <p:txBody>
          <a:bodyPr/>
          <a:lstStyle/>
          <a:p>
            <a:r>
              <a:rPr lang="en-US" sz="1600" dirty="0"/>
              <a:t>How To define a security rule in the General Ledger (GL) module </a:t>
            </a:r>
          </a:p>
        </p:txBody>
      </p:sp>
      <p:sp>
        <p:nvSpPr>
          <p:cNvPr id="3" name="Subtitle 2"/>
          <p:cNvSpPr>
            <a:spLocks noGrp="1"/>
          </p:cNvSpPr>
          <p:nvPr>
            <p:ph type="subTitle" idx="1"/>
          </p:nvPr>
        </p:nvSpPr>
        <p:spPr>
          <a:xfrm>
            <a:off x="152400" y="285750"/>
            <a:ext cx="5486400" cy="896100"/>
          </a:xfrm>
        </p:spPr>
        <p:txBody>
          <a:bodyPr/>
          <a:lstStyle/>
          <a:p>
            <a:pPr algn="l"/>
            <a:endParaRPr lang="en-US" sz="1400" dirty="0"/>
          </a:p>
          <a:p>
            <a:pPr algn="l"/>
            <a:r>
              <a:rPr lang="en-US" sz="1400" dirty="0"/>
              <a:t>1. Navigate to Security Rules Setup</a:t>
            </a:r>
          </a:p>
          <a:p>
            <a:pPr algn="l"/>
            <a:r>
              <a:rPr lang="en-US" sz="1400" dirty="0"/>
              <a:t>•	Responsibility: General Ledger Super User (or any responsibility with access to GL setup).</a:t>
            </a:r>
          </a:p>
          <a:p>
            <a:pPr algn="l"/>
            <a:r>
              <a:rPr lang="en-US" sz="1400" dirty="0"/>
              <a:t>•	Menu Path: Setup → Financials → </a:t>
            </a:r>
            <a:r>
              <a:rPr lang="en-US" sz="1400" dirty="0" err="1"/>
              <a:t>Flexfields</a:t>
            </a:r>
            <a:r>
              <a:rPr lang="en-US" sz="1400" dirty="0"/>
              <a:t> → Key → Security → Define.</a:t>
            </a:r>
          </a:p>
          <a:p>
            <a:pPr algn="l"/>
            <a:r>
              <a:rPr lang="en-US" sz="1400" dirty="0"/>
              <a:t>2. Create a New Security Rule</a:t>
            </a:r>
          </a:p>
          <a:p>
            <a:pPr algn="l"/>
            <a:r>
              <a:rPr lang="en-US" sz="1400" dirty="0"/>
              <a:t>•	Application: Choose the relevant application ( General Ledger).</a:t>
            </a:r>
          </a:p>
          <a:p>
            <a:pPr algn="l"/>
            <a:r>
              <a:rPr lang="en-US" sz="1400" dirty="0"/>
              <a:t>•	Title: Enter a title for the security rule that reflects its purpose.( Accounting </a:t>
            </a:r>
            <a:r>
              <a:rPr lang="en-US" sz="1400" dirty="0" err="1"/>
              <a:t>flexfield</a:t>
            </a:r>
            <a:r>
              <a:rPr lang="en-US" sz="1400" dirty="0"/>
              <a:t>)  </a:t>
            </a:r>
          </a:p>
          <a:p>
            <a:pPr algn="l"/>
            <a:r>
              <a:rPr lang="en-US" sz="1400" dirty="0"/>
              <a:t>•	Structure: Choose the accounting </a:t>
            </a:r>
            <a:r>
              <a:rPr lang="en-US" sz="1400" dirty="0" err="1"/>
              <a:t>flexfield</a:t>
            </a:r>
            <a:r>
              <a:rPr lang="en-US" sz="1400" dirty="0"/>
              <a:t> structure for which the rule is being defined.( Operations accounting Flex ) </a:t>
            </a:r>
          </a:p>
          <a:p>
            <a:pPr algn="l"/>
            <a:r>
              <a:rPr lang="en-US" sz="1400" dirty="0"/>
              <a:t>•	Segment: ( Account) </a:t>
            </a:r>
          </a:p>
          <a:p>
            <a:pPr algn="l"/>
            <a:r>
              <a:rPr lang="en-US" sz="1400" dirty="0"/>
              <a:t>•	3. Define Security Rule Elements</a:t>
            </a:r>
          </a:p>
          <a:p>
            <a:pPr algn="l"/>
            <a:r>
              <a:rPr lang="en-US" sz="1400" dirty="0"/>
              <a:t>•	In the Security Rule Elements window, you define the segments and the allowed or restricted values.</a:t>
            </a:r>
          </a:p>
          <a:p>
            <a:pPr algn="l"/>
            <a:r>
              <a:rPr lang="en-US" sz="1400" dirty="0"/>
              <a:t>•	Click on Segment to specify the </a:t>
            </a:r>
            <a:r>
              <a:rPr lang="en-US" sz="1400" dirty="0" err="1"/>
              <a:t>flexfield</a:t>
            </a:r>
            <a:r>
              <a:rPr lang="en-US" sz="1400" dirty="0"/>
              <a:t> segment (e.g., Company, Department, Account) for which you want to apply the security rule.</a:t>
            </a:r>
          </a:p>
          <a:p>
            <a:pPr algn="l"/>
            <a:r>
              <a:rPr lang="en-US" sz="1400" dirty="0"/>
              <a:t>4. **Assign Condition (Include/Exclude Values)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59872"/>
            <a:ext cx="2820480" cy="127550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26112"/>
            <a:ext cx="2590800" cy="143279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2042" y="2419350"/>
            <a:ext cx="2894520" cy="16002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600" y="3426857"/>
            <a:ext cx="2577884" cy="1574926"/>
          </a:xfrm>
          <a:prstGeom prst="rect">
            <a:avLst/>
          </a:prstGeom>
        </p:spPr>
      </p:pic>
    </p:spTree>
    <p:extLst>
      <p:ext uri="{BB962C8B-B14F-4D97-AF65-F5344CB8AC3E}">
        <p14:creationId xmlns:p14="http://schemas.microsoft.com/office/powerpoint/2010/main" val="2112485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6200" y="514350"/>
            <a:ext cx="4648200" cy="685800"/>
          </a:xfrm>
        </p:spPr>
        <p:txBody>
          <a:bodyPr/>
          <a:lstStyle/>
          <a:p>
            <a:pPr algn="l"/>
            <a:r>
              <a:rPr lang="en-US" sz="1600" dirty="0"/>
              <a:t>To translate a currency in the General Ledger (GL) module in Oracle E-Business Suite (EBS), follow these setup steps:</a:t>
            </a:r>
            <a:br>
              <a:rPr lang="en-US" sz="1600" dirty="0"/>
            </a:br>
            <a:endParaRPr lang="en-US" sz="1600" dirty="0"/>
          </a:p>
        </p:txBody>
      </p:sp>
      <p:sp>
        <p:nvSpPr>
          <p:cNvPr id="6" name="Subtitle 5"/>
          <p:cNvSpPr>
            <a:spLocks noGrp="1"/>
          </p:cNvSpPr>
          <p:nvPr>
            <p:ph type="subTitle" idx="1"/>
          </p:nvPr>
        </p:nvSpPr>
        <p:spPr>
          <a:xfrm>
            <a:off x="26437" y="895350"/>
            <a:ext cx="7848600" cy="1057650"/>
          </a:xfrm>
        </p:spPr>
        <p:txBody>
          <a:bodyPr/>
          <a:lstStyle/>
          <a:p>
            <a:pPr algn="l"/>
            <a:r>
              <a:rPr lang="en-US" sz="1100" dirty="0"/>
              <a:t>1.Define Currencies:</a:t>
            </a:r>
          </a:p>
          <a:p>
            <a:pPr algn="l"/>
            <a:r>
              <a:rPr lang="en-US" sz="1100" dirty="0"/>
              <a:t>•Navigate to Setup &gt; Currencies &gt; Define.</a:t>
            </a:r>
          </a:p>
          <a:p>
            <a:pPr algn="l"/>
            <a:r>
              <a:rPr lang="en-US" sz="1100" dirty="0"/>
              <a:t>•Define the foreign currencies you will be using.</a:t>
            </a:r>
          </a:p>
          <a:p>
            <a:pPr algn="l"/>
            <a:r>
              <a:rPr lang="en-US" sz="1100" dirty="0"/>
              <a:t>2.Set Up Daily Rates:</a:t>
            </a:r>
          </a:p>
          <a:p>
            <a:pPr algn="l"/>
            <a:r>
              <a:rPr lang="en-US" sz="1100" dirty="0"/>
              <a:t>•Go to Setup &gt; Currencies &gt; Rates &gt; Daily.</a:t>
            </a:r>
          </a:p>
          <a:p>
            <a:pPr algn="l"/>
            <a:r>
              <a:rPr lang="en-US" sz="1100" dirty="0"/>
              <a:t>•Define the exchange rates for each currency that needs to be translated.</a:t>
            </a:r>
          </a:p>
          <a:p>
            <a:pPr algn="l"/>
            <a:r>
              <a:rPr lang="en-US" sz="1100" dirty="0"/>
              <a:t>3.Assign Ledger Currency:</a:t>
            </a:r>
          </a:p>
          <a:p>
            <a:pPr algn="l"/>
            <a:r>
              <a:rPr lang="en-US" sz="1100" dirty="0"/>
              <a:t>•Go to Setup &gt; Financials &gt; Accounting Setup Manager &gt; Accounting Setups.</a:t>
            </a:r>
          </a:p>
          <a:p>
            <a:pPr algn="l"/>
            <a:r>
              <a:rPr lang="en-US" sz="1100" dirty="0"/>
              <a:t>•Select the ledger for which you want to translate the currency.</a:t>
            </a:r>
          </a:p>
          <a:p>
            <a:pPr algn="l"/>
            <a:r>
              <a:rPr lang="en-US" sz="1100" dirty="0"/>
              <a:t>•Assign the primary ledger and select the reporting currencies, if applicable.</a:t>
            </a:r>
          </a:p>
          <a:p>
            <a:pPr algn="l"/>
            <a:r>
              <a:rPr lang="en-US" sz="1100" dirty="0"/>
              <a:t>4.Enable Translation Feature:</a:t>
            </a:r>
          </a:p>
          <a:p>
            <a:pPr algn="l"/>
            <a:r>
              <a:rPr lang="en-US" sz="1100" dirty="0"/>
              <a:t>•In Setup &gt; Financials &gt; Currencies &gt; Translation, check that translation options are enabled for the ledger.</a:t>
            </a:r>
          </a:p>
          <a:p>
            <a:pPr algn="l"/>
            <a:r>
              <a:rPr lang="en-US" sz="1100" dirty="0"/>
              <a:t>5.Translation Periods:</a:t>
            </a:r>
          </a:p>
          <a:p>
            <a:pPr algn="l"/>
            <a:r>
              <a:rPr lang="en-US" sz="1100" dirty="0"/>
              <a:t>•Navigate to Journals &gt; Currency &gt; Translation.</a:t>
            </a:r>
          </a:p>
          <a:p>
            <a:pPr algn="l"/>
            <a:r>
              <a:rPr lang="en-US" sz="1100" dirty="0"/>
              <a:t>•Specify the period and currency you want to translate. You can choose whether to translate balances for each period.</a:t>
            </a:r>
          </a:p>
          <a:p>
            <a:pPr algn="l"/>
            <a:r>
              <a:rPr lang="en-US" sz="1100" dirty="0"/>
              <a:t>6.Run Currency Translation:</a:t>
            </a:r>
          </a:p>
          <a:p>
            <a:pPr algn="l"/>
            <a:r>
              <a:rPr lang="en-US" sz="1100" dirty="0"/>
              <a:t>•\\Go to Journals &gt; Currency &gt; Translation.</a:t>
            </a:r>
          </a:p>
          <a:p>
            <a:pPr algn="l"/>
            <a:r>
              <a:rPr lang="en-US" sz="1100" dirty="0"/>
              <a:t>•Select the range of accounts, and specify whether to translate using period-end rates, average rates, or historical rates.</a:t>
            </a:r>
          </a:p>
          <a:p>
            <a:pPr algn="l"/>
            <a:r>
              <a:rPr lang="en-US" sz="1100" dirty="0"/>
              <a:t>•Choose the source and target currency, and then run the translation process.</a:t>
            </a:r>
          </a:p>
          <a:p>
            <a:pPr algn="l"/>
            <a:r>
              <a:rPr lang="en-US" sz="1100" dirty="0"/>
              <a:t>7.Review Translated Balances:</a:t>
            </a:r>
          </a:p>
          <a:p>
            <a:pPr algn="l"/>
            <a:r>
              <a:rPr lang="en-US" sz="1100" dirty="0"/>
              <a:t>•After the translation process is complete, review the translated balances in Inquiry &gt; Account &gt; Inquiry.</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332015"/>
            <a:ext cx="3429000" cy="191647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6885" y="1504950"/>
            <a:ext cx="2804423" cy="185223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800" y="2724150"/>
            <a:ext cx="2362200" cy="1969482"/>
          </a:xfrm>
          <a:prstGeom prst="rect">
            <a:avLst/>
          </a:prstGeom>
        </p:spPr>
      </p:pic>
    </p:spTree>
    <p:extLst>
      <p:ext uri="{BB962C8B-B14F-4D97-AF65-F5344CB8AC3E}">
        <p14:creationId xmlns:p14="http://schemas.microsoft.com/office/powerpoint/2010/main" val="2679958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1047750"/>
            <a:ext cx="4572000" cy="381000"/>
          </a:xfrm>
        </p:spPr>
        <p:txBody>
          <a:bodyPr/>
          <a:lstStyle/>
          <a:p>
            <a:pPr algn="l"/>
            <a:r>
              <a:rPr lang="en-US" sz="1600" dirty="0"/>
              <a:t>In Oracle E-Business Suite (EBS), performing a currency revaluation in the General Ledger (GL) module allows you to adjust the value of foreign currency balances due to exchange rate fluctuations</a:t>
            </a:r>
          </a:p>
        </p:txBody>
      </p:sp>
      <p:sp>
        <p:nvSpPr>
          <p:cNvPr id="6" name="Subtitle 5"/>
          <p:cNvSpPr>
            <a:spLocks noGrp="1"/>
          </p:cNvSpPr>
          <p:nvPr>
            <p:ph type="subTitle" idx="1"/>
          </p:nvPr>
        </p:nvSpPr>
        <p:spPr>
          <a:xfrm>
            <a:off x="152400" y="1276350"/>
            <a:ext cx="4495800" cy="896100"/>
          </a:xfrm>
        </p:spPr>
        <p:txBody>
          <a:bodyPr/>
          <a:lstStyle/>
          <a:p>
            <a:pPr algn="l"/>
            <a:r>
              <a:rPr lang="en-US" sz="1400" dirty="0"/>
              <a:t>Define Revaluation Accounts (if not already done)</a:t>
            </a:r>
          </a:p>
          <a:p>
            <a:pPr algn="l"/>
            <a:r>
              <a:rPr lang="en-US" sz="1400" dirty="0" err="1"/>
              <a:t>oNavigate</a:t>
            </a:r>
            <a:r>
              <a:rPr lang="en-US" sz="1400" dirty="0"/>
              <a:t> to General Ledger Responsibility &gt; Setup &gt; Financials &gt; Currencies &gt; Revaluation.</a:t>
            </a:r>
          </a:p>
          <a:p>
            <a:pPr algn="l"/>
            <a:r>
              <a:rPr lang="en-US" sz="1400" dirty="0" err="1"/>
              <a:t>oDefine</a:t>
            </a:r>
            <a:r>
              <a:rPr lang="en-US" sz="1400" dirty="0"/>
              <a:t> the revaluation template by specifying the account range</a:t>
            </a:r>
            <a:r>
              <a:rPr lang="en-US" sz="1050" dirty="0"/>
              <a:t> </a:t>
            </a:r>
            <a:r>
              <a:rPr lang="en-US" sz="1400" dirty="0"/>
              <a:t>that needs to be revalued.</a:t>
            </a:r>
          </a:p>
          <a:p>
            <a:pPr algn="l"/>
            <a:r>
              <a:rPr lang="en-US" sz="1400" dirty="0"/>
              <a:t>O Select the appropriate revaluation method: Gain/Loss or Unrealized Gain/Loss.</a:t>
            </a:r>
          </a:p>
          <a:p>
            <a:pPr algn="l"/>
            <a:r>
              <a:rPr lang="en-US" sz="1400" dirty="0"/>
              <a:t>2. Set Up Revaluation Options</a:t>
            </a:r>
          </a:p>
          <a:p>
            <a:pPr algn="l"/>
            <a:r>
              <a:rPr lang="en-US" sz="1400" dirty="0" err="1"/>
              <a:t>oUnder</a:t>
            </a:r>
            <a:r>
              <a:rPr lang="en-US" sz="1400" dirty="0"/>
              <a:t> the Revaluation window, select the following:</a:t>
            </a:r>
          </a:p>
          <a:p>
            <a:pPr algn="l"/>
            <a:r>
              <a:rPr lang="en-US" sz="1400" dirty="0"/>
              <a:t>Currency: Choose the currency to be revalued.</a:t>
            </a:r>
          </a:p>
          <a:p>
            <a:pPr algn="l"/>
            <a:r>
              <a:rPr lang="en-US" sz="1400" dirty="0"/>
              <a:t>Revaluation Rate Type: Choose a rate type (</a:t>
            </a:r>
            <a:r>
              <a:rPr lang="en-US" sz="1400" dirty="0" err="1"/>
              <a:t>D_rate</a:t>
            </a:r>
            <a:r>
              <a:rPr lang="en-US" sz="1400" dirty="0"/>
              <a:t> ).</a:t>
            </a:r>
          </a:p>
          <a:p>
            <a:pPr algn="l"/>
            <a:r>
              <a:rPr lang="en-US" sz="1400" dirty="0"/>
              <a:t>Rate Date: Specify the date for which the revaluation rate should apply (typically the last day of the accounting period).</a:t>
            </a:r>
          </a:p>
          <a:p>
            <a:pPr algn="l"/>
            <a:r>
              <a:rPr lang="en-US" sz="1400" dirty="0"/>
              <a:t>Rate Source: Select whether the rate is manually entered or automatically derived from the system’s exchange rate setup.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799" y="209550"/>
            <a:ext cx="3869573" cy="25908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799" y="1809750"/>
            <a:ext cx="3810000" cy="3058394"/>
          </a:xfrm>
          <a:prstGeom prst="rect">
            <a:avLst/>
          </a:prstGeom>
        </p:spPr>
      </p:pic>
    </p:spTree>
    <p:extLst>
      <p:ext uri="{BB962C8B-B14F-4D97-AF65-F5344CB8AC3E}">
        <p14:creationId xmlns:p14="http://schemas.microsoft.com/office/powerpoint/2010/main" val="2222866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228600" y="97195"/>
            <a:ext cx="5410200" cy="1237055"/>
          </a:xfrm>
        </p:spPr>
        <p:txBody>
          <a:bodyPr/>
          <a:lstStyle/>
          <a:p>
            <a:pPr algn="l"/>
            <a:r>
              <a:rPr lang="en-US" sz="1400" dirty="0"/>
              <a:t>3.Run the Revaluation Process</a:t>
            </a:r>
          </a:p>
          <a:p>
            <a:pPr marL="285750" indent="-285750" algn="l">
              <a:buFont typeface="Arial" pitchFamily="34" charset="0"/>
              <a:buChar char="•"/>
            </a:pPr>
            <a:r>
              <a:rPr lang="en-US" sz="1400" dirty="0" smtClean="0"/>
              <a:t>Go </a:t>
            </a:r>
            <a:r>
              <a:rPr lang="en-US" sz="1400" dirty="0"/>
              <a:t>to </a:t>
            </a:r>
            <a:r>
              <a:rPr lang="en-US" sz="1400" dirty="0" smtClean="0"/>
              <a:t>Ledger </a:t>
            </a:r>
            <a:r>
              <a:rPr lang="en-US" sz="1400" dirty="0"/>
              <a:t>&gt; Requests &gt; Run.</a:t>
            </a:r>
          </a:p>
          <a:p>
            <a:pPr marL="285750" indent="-285750" algn="l">
              <a:buFont typeface="Arial" pitchFamily="34" charset="0"/>
              <a:buChar char="•"/>
            </a:pPr>
            <a:r>
              <a:rPr lang="en-US" sz="1400" dirty="0"/>
              <a:t> </a:t>
            </a:r>
            <a:r>
              <a:rPr lang="en-US" sz="1400" dirty="0" smtClean="0"/>
              <a:t>Select </a:t>
            </a:r>
            <a:r>
              <a:rPr lang="en-US" sz="1400" dirty="0"/>
              <a:t>Program - Revalue Balances.</a:t>
            </a:r>
          </a:p>
          <a:p>
            <a:pPr marL="285750" indent="-285750" algn="l">
              <a:buFont typeface="Arial" pitchFamily="34" charset="0"/>
              <a:buChar char="•"/>
            </a:pPr>
            <a:r>
              <a:rPr lang="en-US" sz="1400" dirty="0" err="1"/>
              <a:t>oEnter</a:t>
            </a:r>
            <a:r>
              <a:rPr lang="en-US" sz="1400" dirty="0"/>
              <a:t> the following parameters:</a:t>
            </a:r>
          </a:p>
          <a:p>
            <a:pPr algn="l"/>
            <a:r>
              <a:rPr lang="en-US" sz="1400" dirty="0"/>
              <a:t>Ledger: Specify the ledger for which the revaluation is being performed.</a:t>
            </a:r>
          </a:p>
          <a:p>
            <a:pPr algn="l"/>
            <a:r>
              <a:rPr lang="en-US" sz="1400" dirty="0"/>
              <a:t>Revaluation: Choose the revaluation template.</a:t>
            </a:r>
          </a:p>
          <a:p>
            <a:pPr algn="l"/>
            <a:r>
              <a:rPr lang="en-US" sz="1400" dirty="0"/>
              <a:t>Accounting Period: Choose the period for which you want to revalue.</a:t>
            </a:r>
          </a:p>
          <a:p>
            <a:pPr algn="l"/>
            <a:r>
              <a:rPr lang="en-US" sz="1400" dirty="0"/>
              <a:t>Effective Date: Choose the date on which the revaluation should be effective.</a:t>
            </a:r>
          </a:p>
          <a:p>
            <a:pPr algn="l"/>
            <a:r>
              <a:rPr lang="en-US" sz="1400" dirty="0"/>
              <a:t>Currency: Specify the foreign currency to revalue.</a:t>
            </a:r>
          </a:p>
          <a:p>
            <a:pPr algn="l"/>
            <a:r>
              <a:rPr lang="en-US" sz="1400" dirty="0"/>
              <a:t>Rate Type: Select the rate type used for revaluation.</a:t>
            </a:r>
          </a:p>
          <a:p>
            <a:pPr algn="l"/>
            <a:r>
              <a:rPr lang="en-US" sz="1400" dirty="0"/>
              <a:t>4.Review the Revaluation Journal Entries</a:t>
            </a:r>
          </a:p>
          <a:p>
            <a:pPr algn="l"/>
            <a:r>
              <a:rPr lang="en-US" sz="1400" dirty="0" err="1"/>
              <a:t>oOnce</a:t>
            </a:r>
            <a:r>
              <a:rPr lang="en-US" sz="1400" dirty="0"/>
              <a:t> the revaluation program has completed, review the generated journal entries. The system will create unrealized gain/loss journal entries, which can be reviewed in the Journals form.</a:t>
            </a:r>
          </a:p>
          <a:p>
            <a:pPr algn="l"/>
            <a:r>
              <a:rPr lang="en-US" sz="1400" dirty="0" err="1"/>
              <a:t>oNavigate</a:t>
            </a:r>
            <a:r>
              <a:rPr lang="en-US" sz="1400" dirty="0"/>
              <a:t> to General Ledger &gt; Journals &gt; Enter.</a:t>
            </a:r>
          </a:p>
          <a:p>
            <a:pPr algn="l"/>
            <a:r>
              <a:rPr lang="en-US" sz="1400" dirty="0" err="1"/>
              <a:t>oQuery</a:t>
            </a:r>
            <a:r>
              <a:rPr lang="en-US" sz="1400" dirty="0"/>
              <a:t> the revaluation journal and verify the details.</a:t>
            </a:r>
          </a:p>
          <a:p>
            <a:pPr algn="l"/>
            <a:r>
              <a:rPr lang="en-US" sz="1400" dirty="0"/>
              <a:t>5.Post the Revaluation Journals</a:t>
            </a:r>
          </a:p>
          <a:p>
            <a:pPr algn="l"/>
            <a:r>
              <a:rPr lang="en-US" sz="1400" dirty="0" err="1"/>
              <a:t>oAfter</a:t>
            </a:r>
            <a:r>
              <a:rPr lang="en-US" sz="1400" dirty="0"/>
              <a:t> reviewing the journals, post them to update the GL balances.</a:t>
            </a:r>
          </a:p>
          <a:p>
            <a:pPr algn="l"/>
            <a:r>
              <a:rPr lang="en-US" sz="1400" dirty="0" err="1"/>
              <a:t>oNavigate</a:t>
            </a:r>
            <a:r>
              <a:rPr lang="en-US" sz="1400" dirty="0"/>
              <a:t> to General Ledger &gt; Journals &gt; Post and post the revaluation journals.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97195"/>
            <a:ext cx="3308743" cy="17526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3845" y="1352550"/>
            <a:ext cx="2707498" cy="17526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2261118"/>
            <a:ext cx="2742132" cy="183463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0" y="3178434"/>
            <a:ext cx="2472110" cy="1676400"/>
          </a:xfrm>
          <a:prstGeom prst="rect">
            <a:avLst/>
          </a:prstGeom>
        </p:spPr>
      </p:pic>
    </p:spTree>
    <p:extLst>
      <p:ext uri="{BB962C8B-B14F-4D97-AF65-F5344CB8AC3E}">
        <p14:creationId xmlns:p14="http://schemas.microsoft.com/office/powerpoint/2010/main" val="1871473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E3441844-7E09-74DF-0E1F-A7A7706D581F}"/>
              </a:ext>
            </a:extLst>
          </p:cNvPr>
          <p:cNvSpPr>
            <a:spLocks noGrp="1"/>
          </p:cNvSpPr>
          <p:nvPr>
            <p:ph type="ctrTitle"/>
          </p:nvPr>
        </p:nvSpPr>
        <p:spPr>
          <a:xfrm>
            <a:off x="76200" y="57150"/>
            <a:ext cx="5181600" cy="457200"/>
          </a:xfrm>
        </p:spPr>
        <p:txBody>
          <a:bodyPr/>
          <a:lstStyle/>
          <a:p>
            <a:pPr algn="l"/>
            <a:r>
              <a:rPr lang="en-US" sz="1800" dirty="0">
                <a:latin typeface="Fjalla One" panose="02000506040000020004" pitchFamily="2" charset="0"/>
              </a:rPr>
              <a:t>How to run a standard financial report</a:t>
            </a:r>
          </a:p>
        </p:txBody>
      </p:sp>
      <p:sp>
        <p:nvSpPr>
          <p:cNvPr id="6" name="Subtitle 5">
            <a:extLst>
              <a:ext uri="{FF2B5EF4-FFF2-40B4-BE49-F238E27FC236}">
                <a16:creationId xmlns:a16="http://schemas.microsoft.com/office/drawing/2014/main" xmlns="" id="{B23A7246-5538-F0BB-ABDF-89FEA2E8D731}"/>
              </a:ext>
            </a:extLst>
          </p:cNvPr>
          <p:cNvSpPr>
            <a:spLocks noGrp="1"/>
          </p:cNvSpPr>
          <p:nvPr>
            <p:ph type="subTitle" idx="1"/>
          </p:nvPr>
        </p:nvSpPr>
        <p:spPr>
          <a:xfrm>
            <a:off x="149408" y="514350"/>
            <a:ext cx="5336992" cy="4627452"/>
          </a:xfrm>
        </p:spPr>
        <p:txBody>
          <a:bodyPr/>
          <a:lstStyle/>
          <a:p>
            <a:pPr algn="l"/>
            <a:r>
              <a:rPr lang="en-US" sz="1600" dirty="0"/>
              <a:t>To run a standard financial report in the General Ledger (GL) module using Oracle E-Business Suite (EBS), follow these steps:</a:t>
            </a:r>
          </a:p>
          <a:p>
            <a:pPr algn="l"/>
            <a:r>
              <a:rPr lang="en-US" sz="1600" dirty="0"/>
              <a:t>1.Log into Oracle EBS:</a:t>
            </a:r>
          </a:p>
          <a:p>
            <a:pPr algn="l"/>
            <a:r>
              <a:rPr lang="en-US" sz="1600" dirty="0"/>
              <a:t>•Go to your Oracle EBS instance and log in with your credentials.</a:t>
            </a:r>
          </a:p>
          <a:p>
            <a:pPr algn="l"/>
            <a:r>
              <a:rPr lang="en-US" sz="1600" dirty="0"/>
              <a:t>2.Navigate to the General Ledger Responsibility:</a:t>
            </a:r>
          </a:p>
          <a:p>
            <a:pPr algn="l"/>
            <a:r>
              <a:rPr lang="en-US" sz="1600" dirty="0"/>
              <a:t>•From the main menu, select the appropriate General Ledger responsibility (e.g., "General Ledger Super User" or "General Accounting").</a:t>
            </a:r>
          </a:p>
          <a:p>
            <a:pPr algn="l"/>
            <a:r>
              <a:rPr lang="en-US" sz="1600" dirty="0"/>
              <a:t>3.Open the Reports Submission Window:</a:t>
            </a:r>
          </a:p>
          <a:p>
            <a:pPr algn="l"/>
            <a:r>
              <a:rPr lang="en-US" sz="1600" dirty="0"/>
              <a:t>•Go to Reports &gt; Request &gt; Standard.</a:t>
            </a:r>
          </a:p>
          <a:p>
            <a:pPr algn="l"/>
            <a:r>
              <a:rPr lang="en-US" sz="1600" dirty="0"/>
              <a:t>•In the "Submit a New Request" window, select Single Request and click OK.</a:t>
            </a:r>
          </a:p>
          <a:p>
            <a:pPr algn="l"/>
            <a:r>
              <a:rPr lang="en-US" sz="1600" dirty="0"/>
              <a:t>4.Choose the Report:</a:t>
            </a:r>
          </a:p>
          <a:p>
            <a:pPr algn="l"/>
            <a:r>
              <a:rPr lang="en-US" sz="1600" dirty="0"/>
              <a:t>•In the "Request Name" field, choose the report you want to run, such as:</a:t>
            </a:r>
          </a:p>
          <a:p>
            <a:pPr algn="l"/>
            <a:r>
              <a:rPr lang="en-US" sz="1600" dirty="0"/>
              <a:t>•Trial Balance (Summary or Detail)</a:t>
            </a:r>
          </a:p>
          <a:p>
            <a:pPr algn="l"/>
            <a:r>
              <a:rPr lang="en-US" sz="1600" dirty="0"/>
              <a:t>•Income Statement</a:t>
            </a:r>
          </a:p>
          <a:p>
            <a:pPr algn="l"/>
            <a:r>
              <a:rPr lang="en-US" sz="1600" dirty="0"/>
              <a:t>•Balance Sheet</a:t>
            </a:r>
          </a:p>
        </p:txBody>
      </p:sp>
      <p:pic>
        <p:nvPicPr>
          <p:cNvPr id="8" name="Picture 7" descr="A screenshot of a computer&#10;&#10;Description automatically generated">
            <a:extLst>
              <a:ext uri="{FF2B5EF4-FFF2-40B4-BE49-F238E27FC236}">
                <a16:creationId xmlns:a16="http://schemas.microsoft.com/office/drawing/2014/main" xmlns="" id="{208B26D8-7557-F818-8E56-817738309267}"/>
              </a:ext>
            </a:extLst>
          </p:cNvPr>
          <p:cNvPicPr>
            <a:picLocks noChangeAspect="1"/>
          </p:cNvPicPr>
          <p:nvPr/>
        </p:nvPicPr>
        <p:blipFill>
          <a:blip r:embed="rId2"/>
          <a:stretch>
            <a:fillRect/>
          </a:stretch>
        </p:blipFill>
        <p:spPr>
          <a:xfrm>
            <a:off x="5562600" y="57150"/>
            <a:ext cx="3505200" cy="2209800"/>
          </a:xfrm>
          <a:prstGeom prst="rect">
            <a:avLst/>
          </a:prstGeom>
        </p:spPr>
      </p:pic>
      <p:pic>
        <p:nvPicPr>
          <p:cNvPr id="10" name="Picture 9" descr="A screenshot of a computer">
            <a:extLst>
              <a:ext uri="{FF2B5EF4-FFF2-40B4-BE49-F238E27FC236}">
                <a16:creationId xmlns:a16="http://schemas.microsoft.com/office/drawing/2014/main" xmlns="" id="{44104822-B452-30ED-923E-6EE73E86D5A3}"/>
              </a:ext>
            </a:extLst>
          </p:cNvPr>
          <p:cNvPicPr>
            <a:picLocks noChangeAspect="1"/>
          </p:cNvPicPr>
          <p:nvPr/>
        </p:nvPicPr>
        <p:blipFill>
          <a:blip r:embed="rId3"/>
          <a:stretch>
            <a:fillRect/>
          </a:stretch>
        </p:blipFill>
        <p:spPr>
          <a:xfrm>
            <a:off x="5887770" y="1279779"/>
            <a:ext cx="3165629" cy="197434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xmlns="" id="{F7910A27-3C7E-AD42-07E2-677000FDB63F}"/>
              </a:ext>
            </a:extLst>
          </p:cNvPr>
          <p:cNvPicPr>
            <a:picLocks noChangeAspect="1"/>
          </p:cNvPicPr>
          <p:nvPr/>
        </p:nvPicPr>
        <p:blipFill>
          <a:blip r:embed="rId4"/>
          <a:stretch>
            <a:fillRect/>
          </a:stretch>
        </p:blipFill>
        <p:spPr>
          <a:xfrm>
            <a:off x="5562599" y="2358818"/>
            <a:ext cx="3505199" cy="2211873"/>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xmlns="" id="{F93A68FB-101E-ADBB-D33A-DC933D1AED89}"/>
              </a:ext>
            </a:extLst>
          </p:cNvPr>
          <p:cNvPicPr>
            <a:picLocks noChangeAspect="1"/>
          </p:cNvPicPr>
          <p:nvPr/>
        </p:nvPicPr>
        <p:blipFill>
          <a:blip r:embed="rId5"/>
          <a:stretch>
            <a:fillRect/>
          </a:stretch>
        </p:blipFill>
        <p:spPr>
          <a:xfrm>
            <a:off x="5887770" y="3425618"/>
            <a:ext cx="3203139" cy="1716184"/>
          </a:xfrm>
          <a:prstGeom prst="rect">
            <a:avLst/>
          </a:prstGeom>
        </p:spPr>
      </p:pic>
    </p:spTree>
    <p:extLst>
      <p:ext uri="{BB962C8B-B14F-4D97-AF65-F5344CB8AC3E}">
        <p14:creationId xmlns:p14="http://schemas.microsoft.com/office/powerpoint/2010/main" val="2909564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xmlns="" id="{0A6C101D-4BC2-8A6E-B026-91563DFA9CB7}"/>
              </a:ext>
            </a:extLst>
          </p:cNvPr>
          <p:cNvSpPr>
            <a:spLocks noGrp="1"/>
          </p:cNvSpPr>
          <p:nvPr>
            <p:ph type="subTitle" idx="1"/>
          </p:nvPr>
        </p:nvSpPr>
        <p:spPr>
          <a:xfrm>
            <a:off x="15844" y="0"/>
            <a:ext cx="5318156" cy="5143500"/>
          </a:xfrm>
        </p:spPr>
        <p:txBody>
          <a:bodyPr/>
          <a:lstStyle/>
          <a:p>
            <a:pPr algn="l"/>
            <a:r>
              <a:rPr lang="en-US" sz="1600" dirty="0"/>
              <a:t>•Journal Entry Report</a:t>
            </a:r>
          </a:p>
          <a:p>
            <a:pPr algn="l"/>
            <a:r>
              <a:rPr lang="en-US" sz="1600" dirty="0"/>
              <a:t>•Account Analysis Report</a:t>
            </a:r>
          </a:p>
          <a:p>
            <a:pPr algn="l"/>
            <a:r>
              <a:rPr lang="en-US" sz="1600" dirty="0"/>
              <a:t>•General Ledger (various types).</a:t>
            </a:r>
          </a:p>
          <a:p>
            <a:pPr algn="l"/>
            <a:r>
              <a:rPr lang="en-US" sz="1600" dirty="0"/>
              <a:t>5.Enter Parameters:</a:t>
            </a:r>
          </a:p>
          <a:p>
            <a:pPr algn="l"/>
            <a:r>
              <a:rPr lang="en-US" sz="1600" dirty="0"/>
              <a:t>•After selecting the report, a parameters window will open.</a:t>
            </a:r>
          </a:p>
          <a:p>
            <a:pPr algn="l"/>
            <a:r>
              <a:rPr lang="en-US" sz="1600" dirty="0"/>
              <a:t>•Enter the required parameters like Ledger, Currency, Period, and Account Range depending on the report type.</a:t>
            </a:r>
          </a:p>
          <a:p>
            <a:pPr algn="l"/>
            <a:r>
              <a:rPr lang="en-US" sz="1600" dirty="0"/>
              <a:t>6.Submit the Report:</a:t>
            </a:r>
          </a:p>
          <a:p>
            <a:pPr algn="l"/>
            <a:r>
              <a:rPr lang="en-US" sz="1600" dirty="0"/>
              <a:t>•Once you've entered all the parameters, click Submit.</a:t>
            </a:r>
          </a:p>
          <a:p>
            <a:pPr algn="l"/>
            <a:r>
              <a:rPr lang="en-US" sz="1600" dirty="0"/>
              <a:t>•You will get a Request ID. This ID helps you track the status of the report.</a:t>
            </a:r>
          </a:p>
          <a:p>
            <a:pPr algn="l"/>
            <a:r>
              <a:rPr lang="en-US" sz="1600" dirty="0"/>
              <a:t>7.Monitor the Request:</a:t>
            </a:r>
          </a:p>
          <a:p>
            <a:pPr algn="l"/>
            <a:r>
              <a:rPr lang="en-US" sz="1600" dirty="0"/>
              <a:t>•To check the status of your report, navigate to View &gt; Requests.</a:t>
            </a:r>
          </a:p>
          <a:p>
            <a:pPr algn="l"/>
            <a:r>
              <a:rPr lang="en-US" sz="1600" dirty="0"/>
              <a:t>•Look for your Request ID and monitor the status (it should move from "Pending" to "Running" to "Completed").</a:t>
            </a:r>
          </a:p>
          <a:p>
            <a:pPr algn="l"/>
            <a:r>
              <a:rPr lang="en-US" sz="1600" dirty="0"/>
              <a:t>8.View/Export the Report:</a:t>
            </a:r>
          </a:p>
          <a:p>
            <a:pPr algn="l"/>
            <a:r>
              <a:rPr lang="en-US" sz="1600" dirty="0"/>
              <a:t>•Once the status is "Completed", select the request and click View Output to see the report.•</a:t>
            </a:r>
          </a:p>
        </p:txBody>
      </p:sp>
      <p:pic>
        <p:nvPicPr>
          <p:cNvPr id="8" name="Picture 7" descr="A screenshot of a computer&#10;&#10;Description automatically generated">
            <a:extLst>
              <a:ext uri="{FF2B5EF4-FFF2-40B4-BE49-F238E27FC236}">
                <a16:creationId xmlns:a16="http://schemas.microsoft.com/office/drawing/2014/main" xmlns="" id="{5147BCEC-408E-624C-BD55-713CFC3CDCC8}"/>
              </a:ext>
            </a:extLst>
          </p:cNvPr>
          <p:cNvPicPr>
            <a:picLocks noChangeAspect="1"/>
          </p:cNvPicPr>
          <p:nvPr/>
        </p:nvPicPr>
        <p:blipFill>
          <a:blip r:embed="rId2"/>
          <a:stretch>
            <a:fillRect/>
          </a:stretch>
        </p:blipFill>
        <p:spPr>
          <a:xfrm>
            <a:off x="5562600" y="0"/>
            <a:ext cx="3581400" cy="211455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xmlns="" id="{5ED56393-1A8B-7EE0-47FF-5169C91F1838}"/>
              </a:ext>
            </a:extLst>
          </p:cNvPr>
          <p:cNvPicPr>
            <a:picLocks noChangeAspect="1"/>
          </p:cNvPicPr>
          <p:nvPr/>
        </p:nvPicPr>
        <p:blipFill>
          <a:blip r:embed="rId3"/>
          <a:stretch>
            <a:fillRect/>
          </a:stretch>
        </p:blipFill>
        <p:spPr>
          <a:xfrm>
            <a:off x="6019800" y="1276350"/>
            <a:ext cx="3108356" cy="198120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xmlns="" id="{0E4BEA4B-A793-0486-A3F6-14191689F3E1}"/>
              </a:ext>
            </a:extLst>
          </p:cNvPr>
          <p:cNvPicPr>
            <a:picLocks noChangeAspect="1"/>
          </p:cNvPicPr>
          <p:nvPr/>
        </p:nvPicPr>
        <p:blipFill>
          <a:blip r:embed="rId4"/>
          <a:stretch>
            <a:fillRect/>
          </a:stretch>
        </p:blipFill>
        <p:spPr>
          <a:xfrm>
            <a:off x="5546756" y="2238375"/>
            <a:ext cx="3581400" cy="2114550"/>
          </a:xfrm>
          <a:prstGeom prst="rect">
            <a:avLst/>
          </a:prstGeom>
        </p:spPr>
      </p:pic>
      <p:pic>
        <p:nvPicPr>
          <p:cNvPr id="14" name="Picture 13" descr="A close-up of a document&#10;&#10;Description automatically generated">
            <a:extLst>
              <a:ext uri="{FF2B5EF4-FFF2-40B4-BE49-F238E27FC236}">
                <a16:creationId xmlns:a16="http://schemas.microsoft.com/office/drawing/2014/main" xmlns="" id="{B5823BAC-4263-B62D-50D3-F58C7616AB2B}"/>
              </a:ext>
            </a:extLst>
          </p:cNvPr>
          <p:cNvPicPr>
            <a:picLocks noChangeAspect="1"/>
          </p:cNvPicPr>
          <p:nvPr/>
        </p:nvPicPr>
        <p:blipFill>
          <a:blip r:embed="rId5"/>
          <a:stretch>
            <a:fillRect/>
          </a:stretch>
        </p:blipFill>
        <p:spPr>
          <a:xfrm>
            <a:off x="6019800" y="3381374"/>
            <a:ext cx="3108356" cy="1762125"/>
          </a:xfrm>
          <a:prstGeom prst="rect">
            <a:avLst/>
          </a:prstGeom>
        </p:spPr>
      </p:pic>
    </p:spTree>
    <p:extLst>
      <p:ext uri="{BB962C8B-B14F-4D97-AF65-F5344CB8AC3E}">
        <p14:creationId xmlns:p14="http://schemas.microsoft.com/office/powerpoint/2010/main" val="1326756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A850A99F-72D2-B944-F000-DAFBDEF7819C}"/>
              </a:ext>
            </a:extLst>
          </p:cNvPr>
          <p:cNvSpPr>
            <a:spLocks noGrp="1"/>
          </p:cNvSpPr>
          <p:nvPr>
            <p:ph type="ctrTitle"/>
          </p:nvPr>
        </p:nvSpPr>
        <p:spPr>
          <a:xfrm>
            <a:off x="0" y="0"/>
            <a:ext cx="5486400" cy="438150"/>
          </a:xfrm>
        </p:spPr>
        <p:txBody>
          <a:bodyPr/>
          <a:lstStyle/>
          <a:p>
            <a:pPr algn="l"/>
            <a:r>
              <a:rPr lang="en-US" sz="1800" dirty="0"/>
              <a:t>How to define budget and select ranges or specify accounts</a:t>
            </a:r>
          </a:p>
        </p:txBody>
      </p:sp>
      <p:sp>
        <p:nvSpPr>
          <p:cNvPr id="6" name="Subtitle 5">
            <a:extLst>
              <a:ext uri="{FF2B5EF4-FFF2-40B4-BE49-F238E27FC236}">
                <a16:creationId xmlns:a16="http://schemas.microsoft.com/office/drawing/2014/main" xmlns="" id="{846844F0-430A-6C5B-04F0-56F2577565A1}"/>
              </a:ext>
            </a:extLst>
          </p:cNvPr>
          <p:cNvSpPr>
            <a:spLocks noGrp="1"/>
          </p:cNvSpPr>
          <p:nvPr>
            <p:ph type="subTitle" idx="1"/>
          </p:nvPr>
        </p:nvSpPr>
        <p:spPr>
          <a:xfrm>
            <a:off x="0" y="361950"/>
            <a:ext cx="5638800" cy="4781550"/>
          </a:xfrm>
        </p:spPr>
        <p:txBody>
          <a:bodyPr/>
          <a:lstStyle/>
          <a:p>
            <a:pPr algn="l"/>
            <a:r>
              <a:rPr lang="en-US" sz="1600" dirty="0"/>
              <a:t>In Oracle E-Business Suite (EBS) General Ledger (GL) module, defining a budget involves several steps. Here's a general guide on how to define a budget:</a:t>
            </a:r>
          </a:p>
          <a:p>
            <a:pPr algn="l"/>
            <a:r>
              <a:rPr lang="en-US" sz="1600" dirty="0"/>
              <a:t>1. Navigate to Budget Definition</a:t>
            </a:r>
          </a:p>
          <a:p>
            <a:pPr algn="l"/>
            <a:r>
              <a:rPr lang="en-US" sz="1600" dirty="0"/>
              <a:t>•Log in to Oracle EBS.</a:t>
            </a:r>
          </a:p>
          <a:p>
            <a:pPr algn="l"/>
            <a:r>
              <a:rPr lang="en-US" sz="1600" dirty="0"/>
              <a:t>•Navigate to General Ledger responsibility.</a:t>
            </a:r>
          </a:p>
          <a:p>
            <a:pPr algn="l"/>
            <a:r>
              <a:rPr lang="en-US" sz="1600" dirty="0"/>
              <a:t>•Select Budgets &gt; Define.</a:t>
            </a:r>
          </a:p>
          <a:p>
            <a:pPr algn="l"/>
            <a:r>
              <a:rPr lang="en-US" sz="1600" dirty="0"/>
              <a:t>2. Enter Budget Information</a:t>
            </a:r>
          </a:p>
          <a:p>
            <a:pPr algn="l"/>
            <a:r>
              <a:rPr lang="en-US" sz="1600" dirty="0"/>
              <a:t>•Budget Name: Provide a unique name for the budget.</a:t>
            </a:r>
          </a:p>
          <a:p>
            <a:pPr algn="l"/>
            <a:r>
              <a:rPr lang="en-US" sz="1600" dirty="0"/>
              <a:t>•Budget Year: Select the fiscal year for which you are defining the budget.</a:t>
            </a:r>
          </a:p>
          <a:p>
            <a:pPr algn="l"/>
            <a:r>
              <a:rPr lang="en-US" sz="1600" dirty="0"/>
              <a:t>•Currency: Choose the currency for the budget.</a:t>
            </a:r>
          </a:p>
          <a:p>
            <a:pPr algn="l"/>
            <a:r>
              <a:rPr lang="en-US" sz="1600" dirty="0"/>
              <a:t>•Budget Organization: Define the organization for which the budget will apply.</a:t>
            </a:r>
          </a:p>
          <a:p>
            <a:pPr algn="l"/>
            <a:r>
              <a:rPr lang="en-US" sz="1600" dirty="0"/>
              <a:t>3. Define Budget Organization</a:t>
            </a:r>
          </a:p>
          <a:p>
            <a:pPr algn="l"/>
            <a:r>
              <a:rPr lang="en-US" sz="1600" dirty="0"/>
              <a:t>•Navigate to Setup &gt; Financials &gt; Budgets &gt; Define Budget Organization.</a:t>
            </a:r>
          </a:p>
          <a:p>
            <a:pPr algn="l"/>
            <a:r>
              <a:rPr lang="en-US" sz="1600" dirty="0"/>
              <a:t>•Assign accounts to the budget organization by selecting ranges or specific accounts.</a:t>
            </a:r>
          </a:p>
          <a:p>
            <a:pPr algn="l"/>
            <a:endParaRPr lang="en-US" sz="1400" dirty="0"/>
          </a:p>
        </p:txBody>
      </p:sp>
      <p:pic>
        <p:nvPicPr>
          <p:cNvPr id="8" name="Picture 7" descr="A screenshot of a computer&#10;&#10;Description automatically generated">
            <a:extLst>
              <a:ext uri="{FF2B5EF4-FFF2-40B4-BE49-F238E27FC236}">
                <a16:creationId xmlns:a16="http://schemas.microsoft.com/office/drawing/2014/main" xmlns="" id="{10BE9097-060A-318F-55B5-DB19843BCB63}"/>
              </a:ext>
            </a:extLst>
          </p:cNvPr>
          <p:cNvPicPr>
            <a:picLocks noChangeAspect="1"/>
          </p:cNvPicPr>
          <p:nvPr/>
        </p:nvPicPr>
        <p:blipFill>
          <a:blip r:embed="rId3"/>
          <a:stretch>
            <a:fillRect/>
          </a:stretch>
        </p:blipFill>
        <p:spPr>
          <a:xfrm>
            <a:off x="5562600" y="0"/>
            <a:ext cx="3581400" cy="2022508"/>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xmlns="" id="{DABDEC79-7A33-CAEF-4655-6CF4F73B20C7}"/>
              </a:ext>
            </a:extLst>
          </p:cNvPr>
          <p:cNvPicPr>
            <a:picLocks noChangeAspect="1"/>
          </p:cNvPicPr>
          <p:nvPr/>
        </p:nvPicPr>
        <p:blipFill>
          <a:blip r:embed="rId4"/>
          <a:stretch>
            <a:fillRect/>
          </a:stretch>
        </p:blipFill>
        <p:spPr>
          <a:xfrm>
            <a:off x="6019800" y="1352550"/>
            <a:ext cx="3124200" cy="205305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xmlns="" id="{ACE468E3-538A-0A2C-536E-3746F82BDA22}"/>
              </a:ext>
            </a:extLst>
          </p:cNvPr>
          <p:cNvPicPr>
            <a:picLocks noChangeAspect="1"/>
          </p:cNvPicPr>
          <p:nvPr/>
        </p:nvPicPr>
        <p:blipFill>
          <a:blip r:embed="rId5"/>
          <a:stretch>
            <a:fillRect/>
          </a:stretch>
        </p:blipFill>
        <p:spPr>
          <a:xfrm>
            <a:off x="5581850" y="2252042"/>
            <a:ext cx="3581400" cy="2022508"/>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xmlns="" id="{7AEFDC00-E2B1-C4E4-B097-0DCC9DEBFA97}"/>
              </a:ext>
            </a:extLst>
          </p:cNvPr>
          <p:cNvPicPr>
            <a:picLocks noChangeAspect="1"/>
          </p:cNvPicPr>
          <p:nvPr/>
        </p:nvPicPr>
        <p:blipFill>
          <a:blip r:embed="rId6"/>
          <a:stretch>
            <a:fillRect/>
          </a:stretch>
        </p:blipFill>
        <p:spPr>
          <a:xfrm>
            <a:off x="6019799" y="2952750"/>
            <a:ext cx="3143451" cy="2190750"/>
          </a:xfrm>
          <a:prstGeom prst="rect">
            <a:avLst/>
          </a:prstGeom>
        </p:spPr>
      </p:pic>
    </p:spTree>
    <p:extLst>
      <p:ext uri="{BB962C8B-B14F-4D97-AF65-F5344CB8AC3E}">
        <p14:creationId xmlns:p14="http://schemas.microsoft.com/office/powerpoint/2010/main" val="326787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xmlns="" id="{0EDF7674-2B50-4592-21EE-93C7EB81FE13}"/>
              </a:ext>
            </a:extLst>
          </p:cNvPr>
          <p:cNvSpPr>
            <a:spLocks noGrp="1"/>
          </p:cNvSpPr>
          <p:nvPr>
            <p:ph type="subTitle" idx="1"/>
          </p:nvPr>
        </p:nvSpPr>
        <p:spPr>
          <a:xfrm>
            <a:off x="0" y="8222"/>
            <a:ext cx="5410200" cy="5135278"/>
          </a:xfrm>
        </p:spPr>
        <p:txBody>
          <a:bodyPr/>
          <a:lstStyle/>
          <a:p>
            <a:pPr algn="l"/>
            <a:r>
              <a:rPr lang="en-US" sz="1600" dirty="0">
                <a:solidFill>
                  <a:schemeClr val="tx1"/>
                </a:solidFill>
              </a:rPr>
              <a:t>This step helps specify which accounts the budget will apply to.</a:t>
            </a:r>
          </a:p>
          <a:p>
            <a:pPr algn="l"/>
            <a:r>
              <a:rPr lang="en-US" sz="1600" dirty="0"/>
              <a:t>4. Enter Budget Amounts</a:t>
            </a:r>
          </a:p>
          <a:p>
            <a:pPr algn="l"/>
            <a:r>
              <a:rPr lang="en-US" sz="1600" dirty="0"/>
              <a:t>•Navigate to Budgets &gt; Enter &gt; Budget Amounts.</a:t>
            </a:r>
          </a:p>
          <a:p>
            <a:pPr algn="l"/>
            <a:r>
              <a:rPr lang="en-US" sz="1600" dirty="0"/>
              <a:t>•Choose the Budget Name and Period.</a:t>
            </a:r>
          </a:p>
          <a:p>
            <a:pPr algn="l"/>
            <a:r>
              <a:rPr lang="en-US" sz="1600" dirty="0"/>
              <a:t>•Enter budget amounts for individual accounts or account ranges for each period.</a:t>
            </a:r>
          </a:p>
          <a:p>
            <a:pPr algn="l"/>
            <a:r>
              <a:rPr lang="en-US" sz="1600" dirty="0"/>
              <a:t>5. Open Budget Periods</a:t>
            </a:r>
          </a:p>
          <a:p>
            <a:pPr algn="l"/>
            <a:r>
              <a:rPr lang="en-US" sz="1600" dirty="0"/>
              <a:t>•Go to Budgets &gt; Open.</a:t>
            </a:r>
          </a:p>
          <a:p>
            <a:pPr algn="l"/>
            <a:r>
              <a:rPr lang="en-US" sz="1600" dirty="0"/>
              <a:t>•Select the budget year and open the periods for which you want to enter budget amounts.</a:t>
            </a:r>
          </a:p>
          <a:p>
            <a:pPr algn="l"/>
            <a:r>
              <a:rPr lang="en-US" sz="1600" dirty="0"/>
              <a:t>6. Review and Post Budget</a:t>
            </a:r>
          </a:p>
          <a:p>
            <a:pPr algn="l"/>
            <a:r>
              <a:rPr lang="en-US" sz="1600" dirty="0"/>
              <a:t>•Once the budget amounts are entered, you can review and post the budget to the General Ledger.</a:t>
            </a:r>
          </a:p>
          <a:p>
            <a:pPr algn="l"/>
            <a:r>
              <a:rPr lang="en-US" sz="1600" dirty="0"/>
              <a:t>•Navigate to Budgets &gt; Review to confirm the amounts.</a:t>
            </a:r>
          </a:p>
          <a:p>
            <a:pPr algn="l"/>
            <a:r>
              <a:rPr lang="en-US" sz="1600" dirty="0"/>
              <a:t>•If everything is correct, submit the budget for posting.</a:t>
            </a:r>
          </a:p>
          <a:p>
            <a:pPr algn="l"/>
            <a:r>
              <a:rPr lang="en-US" sz="1600" dirty="0"/>
              <a:t>7. Budget Reporting and Inquiry</a:t>
            </a:r>
          </a:p>
          <a:p>
            <a:pPr algn="l"/>
            <a:r>
              <a:rPr lang="en-US" sz="1600" dirty="0"/>
              <a:t>•Use Inquiry &gt; Account to view budget balances.</a:t>
            </a:r>
          </a:p>
          <a:p>
            <a:pPr algn="l"/>
            <a:r>
              <a:rPr lang="en-US" sz="1600" dirty="0"/>
              <a:t>•Use Reports &gt; Request to run reports like Budget to Actuals to monitor budget performance.</a:t>
            </a:r>
          </a:p>
        </p:txBody>
      </p:sp>
      <p:pic>
        <p:nvPicPr>
          <p:cNvPr id="8" name="Picture 7" descr="A screenshot of a computer&#10;&#10;Description automatically generated">
            <a:extLst>
              <a:ext uri="{FF2B5EF4-FFF2-40B4-BE49-F238E27FC236}">
                <a16:creationId xmlns:a16="http://schemas.microsoft.com/office/drawing/2014/main" xmlns="" id="{EF2C3777-356C-6C5E-2424-A8E1A44146D4}"/>
              </a:ext>
            </a:extLst>
          </p:cNvPr>
          <p:cNvPicPr>
            <a:picLocks noChangeAspect="1"/>
          </p:cNvPicPr>
          <p:nvPr/>
        </p:nvPicPr>
        <p:blipFill>
          <a:blip r:embed="rId2"/>
          <a:stretch>
            <a:fillRect/>
          </a:stretch>
        </p:blipFill>
        <p:spPr>
          <a:xfrm>
            <a:off x="5562600" y="0"/>
            <a:ext cx="3581400" cy="2419350"/>
          </a:xfrm>
          <a:prstGeom prst="rect">
            <a:avLst/>
          </a:prstGeom>
        </p:spPr>
      </p:pic>
      <p:pic>
        <p:nvPicPr>
          <p:cNvPr id="10" name="Picture 9" descr="A screenshot of a budget&#10;&#10;Description automatically generated">
            <a:extLst>
              <a:ext uri="{FF2B5EF4-FFF2-40B4-BE49-F238E27FC236}">
                <a16:creationId xmlns:a16="http://schemas.microsoft.com/office/drawing/2014/main" xmlns="" id="{CD0FF977-D0C4-95AE-C457-D78F741A124D}"/>
              </a:ext>
            </a:extLst>
          </p:cNvPr>
          <p:cNvPicPr>
            <a:picLocks noChangeAspect="1"/>
          </p:cNvPicPr>
          <p:nvPr/>
        </p:nvPicPr>
        <p:blipFill>
          <a:blip r:embed="rId3"/>
          <a:stretch>
            <a:fillRect/>
          </a:stretch>
        </p:blipFill>
        <p:spPr>
          <a:xfrm>
            <a:off x="6096000" y="1504950"/>
            <a:ext cx="3048000" cy="190500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xmlns="" id="{894B43A6-03CE-71B3-3644-75F2AD489A2F}"/>
              </a:ext>
            </a:extLst>
          </p:cNvPr>
          <p:cNvPicPr>
            <a:picLocks noChangeAspect="1"/>
          </p:cNvPicPr>
          <p:nvPr/>
        </p:nvPicPr>
        <p:blipFill>
          <a:blip r:embed="rId4"/>
          <a:stretch>
            <a:fillRect/>
          </a:stretch>
        </p:blipFill>
        <p:spPr>
          <a:xfrm>
            <a:off x="5638799" y="2724150"/>
            <a:ext cx="3486753" cy="2057400"/>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xmlns="" id="{89BA15DD-1FD6-F1F4-6256-8834BB4DC4F0}"/>
              </a:ext>
            </a:extLst>
          </p:cNvPr>
          <p:cNvPicPr>
            <a:picLocks noChangeAspect="1"/>
          </p:cNvPicPr>
          <p:nvPr/>
        </p:nvPicPr>
        <p:blipFill>
          <a:blip r:embed="rId5"/>
          <a:stretch>
            <a:fillRect/>
          </a:stretch>
        </p:blipFill>
        <p:spPr>
          <a:xfrm>
            <a:off x="6096000" y="3283820"/>
            <a:ext cx="3029552" cy="1904999"/>
          </a:xfrm>
          <a:prstGeom prst="rect">
            <a:avLst/>
          </a:prstGeom>
        </p:spPr>
      </p:pic>
    </p:spTree>
    <p:extLst>
      <p:ext uri="{BB962C8B-B14F-4D97-AF65-F5344CB8AC3E}">
        <p14:creationId xmlns:p14="http://schemas.microsoft.com/office/powerpoint/2010/main" val="2107683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وان 4"/>
          <p:cNvSpPr>
            <a:spLocks noGrp="1"/>
          </p:cNvSpPr>
          <p:nvPr>
            <p:ph type="title"/>
          </p:nvPr>
        </p:nvSpPr>
        <p:spPr/>
        <p:txBody>
          <a:bodyPr/>
          <a:lstStyle/>
          <a:p>
            <a:r>
              <a:rPr lang="en-US" dirty="0"/>
              <a:t>How to make mass allocations</a:t>
            </a:r>
          </a:p>
        </p:txBody>
      </p:sp>
      <p:sp>
        <p:nvSpPr>
          <p:cNvPr id="6" name="مربع نص 5"/>
          <p:cNvSpPr txBox="1"/>
          <p:nvPr/>
        </p:nvSpPr>
        <p:spPr>
          <a:xfrm>
            <a:off x="1050635" y="1122461"/>
            <a:ext cx="3826165" cy="3108543"/>
          </a:xfrm>
          <a:prstGeom prst="rect">
            <a:avLst/>
          </a:prstGeom>
          <a:noFill/>
        </p:spPr>
        <p:txBody>
          <a:bodyPr wrap="square" rtlCol="0">
            <a:spAutoFit/>
          </a:bodyPr>
          <a:lstStyle/>
          <a:p>
            <a:r>
              <a:rPr lang="en-US" dirty="0">
                <a:solidFill>
                  <a:schemeClr val="tx1"/>
                </a:solidFill>
              </a:rPr>
              <a:t>To perform mass allocations in the General Ledger (GL) module in Oracle E-Business Suite (EBS), follow these steps</a:t>
            </a:r>
          </a:p>
          <a:p>
            <a:endParaRPr lang="en-US" dirty="0"/>
          </a:p>
          <a:p>
            <a:r>
              <a:rPr lang="en-US" dirty="0">
                <a:solidFill>
                  <a:schemeClr val="accent2">
                    <a:lumMod val="75000"/>
                  </a:schemeClr>
                </a:solidFill>
              </a:rPr>
              <a:t>Navigate to the Mass Allocations Window:</a:t>
            </a:r>
          </a:p>
          <a:p>
            <a:r>
              <a:rPr lang="en-US" dirty="0">
                <a:solidFill>
                  <a:schemeClr val="accent2">
                    <a:lumMod val="75000"/>
                  </a:schemeClr>
                </a:solidFill>
              </a:rPr>
              <a:t>Open the Oracle EBS application.</a:t>
            </a:r>
          </a:p>
          <a:p>
            <a:r>
              <a:rPr lang="en-US" dirty="0">
                <a:solidFill>
                  <a:schemeClr val="accent2">
                    <a:lumMod val="75000"/>
                  </a:schemeClr>
                </a:solidFill>
              </a:rPr>
              <a:t>Navigate to General Ledger Responsibility &gt; Journals &gt; Define &gt; Mass Allocations.</a:t>
            </a:r>
          </a:p>
          <a:p>
            <a:endParaRPr lang="en-US" dirty="0">
              <a:solidFill>
                <a:schemeClr val="accent2">
                  <a:lumMod val="75000"/>
                </a:schemeClr>
              </a:solidFill>
            </a:endParaRPr>
          </a:p>
          <a:p>
            <a:r>
              <a:rPr lang="en-US" dirty="0">
                <a:solidFill>
                  <a:schemeClr val="accent2">
                    <a:lumMod val="75000"/>
                  </a:schemeClr>
                </a:solidFill>
              </a:rPr>
              <a:t>2. Define a Mass Allocations:</a:t>
            </a:r>
          </a:p>
          <a:p>
            <a:r>
              <a:rPr lang="en-US" dirty="0">
                <a:solidFill>
                  <a:schemeClr val="accent2">
                    <a:lumMod val="75000"/>
                  </a:schemeClr>
                </a:solidFill>
              </a:rPr>
              <a:t>In the Mass Allocation Definition window, click New to create a new mass allocation .</a:t>
            </a:r>
          </a:p>
          <a:p>
            <a:r>
              <a:rPr lang="en-US" dirty="0">
                <a:solidFill>
                  <a:schemeClr val="accent2">
                    <a:lumMod val="75000"/>
                  </a:schemeClr>
                </a:solidFill>
              </a:rPr>
              <a:t>Enter the Name and Description for the allocation formula.</a:t>
            </a:r>
          </a:p>
        </p:txBody>
      </p:sp>
      <p:pic>
        <p:nvPicPr>
          <p:cNvPr id="7" name="صورة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001197"/>
            <a:ext cx="3200400" cy="1677889"/>
          </a:xfrm>
          <a:prstGeom prst="rect">
            <a:avLst/>
          </a:prstGeom>
        </p:spPr>
      </p:pic>
      <p:pic>
        <p:nvPicPr>
          <p:cNvPr id="8" name="صورة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1994" y="2692571"/>
            <a:ext cx="3245206" cy="2181546"/>
          </a:xfrm>
          <a:prstGeom prst="rect">
            <a:avLst/>
          </a:prstGeom>
        </p:spPr>
      </p:pic>
    </p:spTree>
    <p:extLst>
      <p:ext uri="{BB962C8B-B14F-4D97-AF65-F5344CB8AC3E}">
        <p14:creationId xmlns:p14="http://schemas.microsoft.com/office/powerpoint/2010/main" val="2881900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ربع نص 2"/>
          <p:cNvSpPr txBox="1"/>
          <p:nvPr/>
        </p:nvSpPr>
        <p:spPr>
          <a:xfrm>
            <a:off x="0" y="0"/>
            <a:ext cx="6477000" cy="4832092"/>
          </a:xfrm>
          <a:prstGeom prst="rect">
            <a:avLst/>
          </a:prstGeom>
          <a:noFill/>
        </p:spPr>
        <p:txBody>
          <a:bodyPr wrap="square" rtlCol="0">
            <a:spAutoFit/>
          </a:bodyPr>
          <a:lstStyle/>
          <a:p>
            <a:r>
              <a:rPr lang="en-US" dirty="0">
                <a:solidFill>
                  <a:schemeClr val="accent2">
                    <a:lumMod val="75000"/>
                  </a:schemeClr>
                </a:solidFill>
              </a:rPr>
              <a:t>3. Define the Allocation Formula:</a:t>
            </a:r>
          </a:p>
          <a:p>
            <a:r>
              <a:rPr lang="en-US" dirty="0">
                <a:solidFill>
                  <a:schemeClr val="accent2">
                    <a:lumMod val="75000"/>
                  </a:schemeClr>
                </a:solidFill>
              </a:rPr>
              <a:t>Source: Choose the accounts from which you want to allocate balances.</a:t>
            </a:r>
          </a:p>
          <a:p>
            <a:r>
              <a:rPr lang="en-US" dirty="0">
                <a:solidFill>
                  <a:schemeClr val="accent2">
                    <a:lumMod val="75000"/>
                  </a:schemeClr>
                </a:solidFill>
              </a:rPr>
              <a:t> Specify the segment values (such as company, department, account) that will provide the data for the allocation.</a:t>
            </a:r>
          </a:p>
          <a:p>
            <a:r>
              <a:rPr lang="en-US" dirty="0">
                <a:solidFill>
                  <a:schemeClr val="accent2">
                    <a:lumMod val="75000"/>
                  </a:schemeClr>
                </a:solidFill>
              </a:rPr>
              <a:t>Target: Define the accounts to which the source balances will be allocated.</a:t>
            </a:r>
          </a:p>
          <a:p>
            <a:r>
              <a:rPr lang="en-US" dirty="0">
                <a:solidFill>
                  <a:schemeClr val="accent2">
                    <a:lumMod val="75000"/>
                  </a:schemeClr>
                </a:solidFill>
              </a:rPr>
              <a:t>Formula: Use the formula window to specify how the allocation should be calculated. This formula can include :</a:t>
            </a:r>
          </a:p>
          <a:p>
            <a:r>
              <a:rPr lang="en-US" dirty="0">
                <a:solidFill>
                  <a:schemeClr val="accent2">
                    <a:lumMod val="75000"/>
                  </a:schemeClr>
                </a:solidFill>
              </a:rPr>
              <a:t>Operator: Multiply, divide, add, or subtract balances.</a:t>
            </a:r>
          </a:p>
          <a:p>
            <a:r>
              <a:rPr lang="en-US" dirty="0">
                <a:solidFill>
                  <a:schemeClr val="accent2">
                    <a:lumMod val="75000"/>
                  </a:schemeClr>
                </a:solidFill>
              </a:rPr>
              <a:t>Amount :Define the percentage or amount to allocate Statistical Accounts:</a:t>
            </a:r>
          </a:p>
          <a:p>
            <a:r>
              <a:rPr lang="en-US" dirty="0">
                <a:solidFill>
                  <a:schemeClr val="accent2">
                    <a:lumMod val="75000"/>
                  </a:schemeClr>
                </a:solidFill>
              </a:rPr>
              <a:t> You can use statistical data, such as square footage or headcount, to determine the allocation basis.</a:t>
            </a:r>
          </a:p>
          <a:p>
            <a:r>
              <a:rPr lang="en-US" dirty="0">
                <a:solidFill>
                  <a:schemeClr val="accent2">
                    <a:lumMod val="75000"/>
                  </a:schemeClr>
                </a:solidFill>
              </a:rPr>
              <a:t>4. Review and Save the Allocation Formula:</a:t>
            </a:r>
          </a:p>
          <a:p>
            <a:r>
              <a:rPr lang="en-US" dirty="0">
                <a:solidFill>
                  <a:schemeClr val="accent2">
                    <a:lumMod val="75000"/>
                  </a:schemeClr>
                </a:solidFill>
              </a:rPr>
              <a:t>After defining the formula, review all details to ensure accuracy.</a:t>
            </a:r>
          </a:p>
          <a:p>
            <a:r>
              <a:rPr lang="en-US" dirty="0">
                <a:solidFill>
                  <a:schemeClr val="accent2">
                    <a:lumMod val="75000"/>
                  </a:schemeClr>
                </a:solidFill>
              </a:rPr>
              <a:t>Click Save to save the allocation.</a:t>
            </a:r>
          </a:p>
          <a:p>
            <a:r>
              <a:rPr lang="en-US" dirty="0">
                <a:solidFill>
                  <a:schemeClr val="accent2">
                    <a:lumMod val="75000"/>
                  </a:schemeClr>
                </a:solidFill>
              </a:rPr>
              <a:t>5. Generate the Mass Allocation Journal:</a:t>
            </a:r>
          </a:p>
          <a:p>
            <a:r>
              <a:rPr lang="en-US" dirty="0">
                <a:solidFill>
                  <a:schemeClr val="accent2">
                    <a:lumMod val="75000"/>
                  </a:schemeClr>
                </a:solidFill>
              </a:rPr>
              <a:t>To generate the journal entries based on the mass allocation formula, go to: General Ledger Responsibility &gt; Journals &gt; Generate &gt; Mass Allocation.</a:t>
            </a:r>
          </a:p>
          <a:p>
            <a:r>
              <a:rPr lang="en-US" dirty="0">
                <a:solidFill>
                  <a:schemeClr val="accent2">
                    <a:lumMod val="75000"/>
                  </a:schemeClr>
                </a:solidFill>
              </a:rPr>
              <a:t>Select the mass allocation you defined and click Generate.</a:t>
            </a:r>
          </a:p>
          <a:p>
            <a:r>
              <a:rPr lang="en-US" dirty="0">
                <a:solidFill>
                  <a:schemeClr val="accent2">
                    <a:lumMod val="75000"/>
                  </a:schemeClr>
                </a:solidFill>
              </a:rPr>
              <a:t>Review the Journal Entries created from the mass allocation in the Journal Entry window.</a:t>
            </a:r>
          </a:p>
          <a:p>
            <a:r>
              <a:rPr lang="en-US" dirty="0">
                <a:solidFill>
                  <a:schemeClr val="accent2">
                    <a:lumMod val="75000"/>
                  </a:schemeClr>
                </a:solidFill>
              </a:rPr>
              <a:t>6. Post the Journal Entries: After verifying the generated entries, navigate to the Post Journals form and post the journal.</a:t>
            </a:r>
          </a:p>
        </p:txBody>
      </p:sp>
      <p:pic>
        <p:nvPicPr>
          <p:cNvPr id="4" name="صورة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972" y="8610"/>
            <a:ext cx="2513624" cy="2358300"/>
          </a:xfrm>
          <a:prstGeom prst="rect">
            <a:avLst/>
          </a:prstGeom>
        </p:spPr>
      </p:pic>
      <p:pic>
        <p:nvPicPr>
          <p:cNvPr id="5" name="صورة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964" y="1352550"/>
            <a:ext cx="2967036" cy="1828800"/>
          </a:xfrm>
          <a:prstGeom prst="rect">
            <a:avLst/>
          </a:prstGeom>
        </p:spPr>
      </p:pic>
      <p:pic>
        <p:nvPicPr>
          <p:cNvPr id="6" name="صورة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8972" y="2724150"/>
            <a:ext cx="2550076" cy="1400175"/>
          </a:xfrm>
          <a:prstGeom prst="rect">
            <a:avLst/>
          </a:prstGeom>
        </p:spPr>
      </p:pic>
      <p:pic>
        <p:nvPicPr>
          <p:cNvPr id="7" name="صورة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7348" y="3943352"/>
            <a:ext cx="2154028" cy="1200148"/>
          </a:xfrm>
          <a:prstGeom prst="rect">
            <a:avLst/>
          </a:prstGeom>
        </p:spPr>
      </p:pic>
    </p:spTree>
    <p:extLst>
      <p:ext uri="{BB962C8B-B14F-4D97-AF65-F5344CB8AC3E}">
        <p14:creationId xmlns:p14="http://schemas.microsoft.com/office/powerpoint/2010/main" val="549037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3994598" y="1510458"/>
            <a:ext cx="4430405" cy="3106404"/>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37"/>
          <p:cNvGrpSpPr/>
          <p:nvPr/>
        </p:nvGrpSpPr>
        <p:grpSpPr>
          <a:xfrm>
            <a:off x="731647" y="573573"/>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4" name="Google Shape;2114;p37"/>
          <p:cNvGrpSpPr/>
          <p:nvPr/>
        </p:nvGrpSpPr>
        <p:grpSpPr>
          <a:xfrm>
            <a:off x="731647" y="1650460"/>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2" name="Google Shape;2122;p37"/>
          <p:cNvGrpSpPr/>
          <p:nvPr/>
        </p:nvGrpSpPr>
        <p:grpSpPr>
          <a:xfrm>
            <a:off x="731647" y="2728277"/>
            <a:ext cx="635100" cy="734984"/>
            <a:chOff x="731647" y="2728277"/>
            <a:chExt cx="635100" cy="734984"/>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30" name="Google Shape;2130;p37"/>
          <p:cNvGrpSpPr/>
          <p:nvPr/>
        </p:nvGrpSpPr>
        <p:grpSpPr>
          <a:xfrm>
            <a:off x="731647" y="3806675"/>
            <a:ext cx="635100" cy="734704"/>
            <a:chOff x="731647" y="3806675"/>
            <a:chExt cx="635100" cy="734704"/>
          </a:xfrm>
        </p:grpSpPr>
        <p:grpSp>
          <p:nvGrpSpPr>
            <p:cNvPr id="2131" name="Google Shape;2131;p37"/>
            <p:cNvGrpSpPr/>
            <p:nvPr/>
          </p:nvGrpSpPr>
          <p:grpSpPr>
            <a:xfrm>
              <a:off x="731647" y="3806675"/>
              <a:ext cx="635100" cy="635100"/>
              <a:chOff x="917231" y="3983097"/>
              <a:chExt cx="635100" cy="635100"/>
            </a:xfrm>
          </p:grpSpPr>
          <p:sp>
            <p:nvSpPr>
              <p:cNvPr id="2132" name="Google Shape;2132;p37"/>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37"/>
            <p:cNvGrpSpPr/>
            <p:nvPr/>
          </p:nvGrpSpPr>
          <p:grpSpPr>
            <a:xfrm>
              <a:off x="961679" y="4514379"/>
              <a:ext cx="175013" cy="27000"/>
              <a:chOff x="5662375" y="212375"/>
              <a:chExt cx="175013" cy="27000"/>
            </a:xfrm>
          </p:grpSpPr>
          <p:sp>
            <p:nvSpPr>
              <p:cNvPr id="2135" name="Google Shape;2135;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6" name="Google Shape;2136;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7" name="Google Shape;2137;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3783415" y="117677"/>
            <a:ext cx="5334000" cy="576000"/>
          </a:xfrm>
          <a:prstGeom prst="rect">
            <a:avLst/>
          </a:prstGeom>
        </p:spPr>
        <p:txBody>
          <a:bodyPr spcFirstLastPara="1" wrap="square" lIns="91425" tIns="91425" rIns="91425" bIns="91425" anchor="ctr" anchorCtr="0">
            <a:noAutofit/>
          </a:bodyPr>
          <a:lstStyle/>
          <a:p>
            <a:pPr lvl="0"/>
            <a:r>
              <a:rPr lang="en-US" sz="1800" dirty="0"/>
              <a:t>THE 4 MAIN MODULES IN ORCALE DIGITAL  ACCOUNTING</a:t>
            </a:r>
            <a:r>
              <a:rPr lang="en-US" sz="3200" dirty="0"/>
              <a:t> </a:t>
            </a:r>
            <a:endParaRPr sz="3200" dirty="0"/>
          </a:p>
        </p:txBody>
      </p:sp>
      <p:sp>
        <p:nvSpPr>
          <p:cNvPr id="2139" name="Google Shape;2139;p37"/>
          <p:cNvSpPr txBox="1">
            <a:spLocks noGrp="1"/>
          </p:cNvSpPr>
          <p:nvPr>
            <p:ph type="subTitle" idx="2"/>
          </p:nvPr>
        </p:nvSpPr>
        <p:spPr>
          <a:xfrm>
            <a:off x="1664208" y="713232"/>
            <a:ext cx="2615100" cy="576000"/>
          </a:xfrm>
          <a:prstGeom prst="rect">
            <a:avLst/>
          </a:prstGeom>
        </p:spPr>
        <p:txBody>
          <a:bodyPr spcFirstLastPara="1" wrap="square" lIns="91425" tIns="91425" rIns="91425" bIns="91425" anchor="t" anchorCtr="0">
            <a:noAutofit/>
          </a:bodyPr>
          <a:lstStyle/>
          <a:p>
            <a:pPr lvl="0">
              <a:buClr>
                <a:schemeClr val="dk1"/>
              </a:buClr>
              <a:buSzPts val="1100"/>
            </a:pPr>
            <a:r>
              <a:rPr lang="en-US" dirty="0"/>
              <a:t>Core of Oracle's financial management</a:t>
            </a:r>
            <a:endParaRPr dirty="0">
              <a:latin typeface="Barlow Semi Condensed"/>
              <a:ea typeface="Barlow Semi Condensed"/>
              <a:cs typeface="Barlow Semi Condensed"/>
              <a:sym typeface="Barlow Semi Condensed"/>
            </a:endParaRPr>
          </a:p>
        </p:txBody>
      </p:sp>
      <p:sp>
        <p:nvSpPr>
          <p:cNvPr id="2140" name="Google Shape;2140;p37"/>
          <p:cNvSpPr txBox="1">
            <a:spLocks noGrp="1"/>
          </p:cNvSpPr>
          <p:nvPr>
            <p:ph type="subTitle" idx="1"/>
          </p:nvPr>
        </p:nvSpPr>
        <p:spPr>
          <a:xfrm>
            <a:off x="1664208" y="429768"/>
            <a:ext cx="2615100" cy="384000"/>
          </a:xfrm>
          <a:prstGeom prst="rect">
            <a:avLst/>
          </a:prstGeom>
        </p:spPr>
        <p:txBody>
          <a:bodyPr spcFirstLastPara="1" wrap="square" lIns="91425" tIns="91425" rIns="91425" bIns="91425" anchor="t" anchorCtr="0">
            <a:noAutofit/>
          </a:bodyPr>
          <a:lstStyle/>
          <a:p>
            <a:pPr lvl="0">
              <a:lnSpc>
                <a:spcPct val="115000"/>
              </a:lnSpc>
            </a:pPr>
            <a:r>
              <a:rPr lang="en-US" b="1" dirty="0"/>
              <a:t>General Ledger (GL)</a:t>
            </a:r>
            <a:r>
              <a:rPr lang="en-US" dirty="0"/>
              <a:t>:</a:t>
            </a:r>
            <a:endParaRPr dirty="0"/>
          </a:p>
        </p:txBody>
      </p:sp>
      <p:sp>
        <p:nvSpPr>
          <p:cNvPr id="2141" name="Google Shape;2141;p37"/>
          <p:cNvSpPr txBox="1">
            <a:spLocks noGrp="1"/>
          </p:cNvSpPr>
          <p:nvPr>
            <p:ph type="subTitle" idx="3"/>
          </p:nvPr>
        </p:nvSpPr>
        <p:spPr>
          <a:xfrm>
            <a:off x="1664208" y="1508760"/>
            <a:ext cx="2615100" cy="384000"/>
          </a:xfrm>
          <a:prstGeom prst="rect">
            <a:avLst/>
          </a:prstGeom>
        </p:spPr>
        <p:txBody>
          <a:bodyPr spcFirstLastPara="1" wrap="square" lIns="91425" tIns="91425" rIns="91425" bIns="91425" anchor="t" anchorCtr="0">
            <a:noAutofit/>
          </a:bodyPr>
          <a:lstStyle/>
          <a:p>
            <a:pPr lvl="0">
              <a:lnSpc>
                <a:spcPct val="115000"/>
              </a:lnSpc>
            </a:pPr>
            <a:r>
              <a:rPr lang="en-US" b="1" dirty="0"/>
              <a:t>Accounts Payable (AP)</a:t>
            </a:r>
            <a:endParaRPr b="1" dirty="0"/>
          </a:p>
        </p:txBody>
      </p:sp>
      <p:sp>
        <p:nvSpPr>
          <p:cNvPr id="2142" name="Google Shape;2142;p37"/>
          <p:cNvSpPr txBox="1">
            <a:spLocks noGrp="1"/>
          </p:cNvSpPr>
          <p:nvPr>
            <p:ph type="subTitle" idx="4"/>
          </p:nvPr>
        </p:nvSpPr>
        <p:spPr>
          <a:xfrm>
            <a:off x="1664208" y="1792224"/>
            <a:ext cx="2615100" cy="576000"/>
          </a:xfrm>
          <a:prstGeom prst="rect">
            <a:avLst/>
          </a:prstGeom>
        </p:spPr>
        <p:txBody>
          <a:bodyPr spcFirstLastPara="1" wrap="square" lIns="91425" tIns="91425" rIns="91425" bIns="91425" anchor="t" anchorCtr="0">
            <a:noAutofit/>
          </a:bodyPr>
          <a:lstStyle/>
          <a:p>
            <a:pPr lvl="0">
              <a:buClr>
                <a:schemeClr val="dk1"/>
              </a:buClr>
              <a:buSzPts val="1100"/>
            </a:pPr>
            <a:r>
              <a:rPr lang="en-US" dirty="0"/>
              <a:t>manages the organization's obligations to suppliers and vendors</a:t>
            </a:r>
            <a:endParaRPr dirty="0"/>
          </a:p>
        </p:txBody>
      </p:sp>
      <p:sp>
        <p:nvSpPr>
          <p:cNvPr id="2143" name="Google Shape;2143;p37"/>
          <p:cNvSpPr txBox="1">
            <a:spLocks noGrp="1"/>
          </p:cNvSpPr>
          <p:nvPr>
            <p:ph type="subTitle" idx="5"/>
          </p:nvPr>
        </p:nvSpPr>
        <p:spPr>
          <a:xfrm>
            <a:off x="1643766" y="2596435"/>
            <a:ext cx="2679108" cy="384000"/>
          </a:xfrm>
          <a:prstGeom prst="rect">
            <a:avLst/>
          </a:prstGeom>
        </p:spPr>
        <p:txBody>
          <a:bodyPr spcFirstLastPara="1" wrap="square" lIns="91425" tIns="91425" rIns="91425" bIns="91425" anchor="t" anchorCtr="0">
            <a:noAutofit/>
          </a:bodyPr>
          <a:lstStyle/>
          <a:p>
            <a:pPr lvl="0">
              <a:lnSpc>
                <a:spcPct val="115000"/>
              </a:lnSpc>
            </a:pPr>
            <a:r>
              <a:rPr lang="en-US" b="1" dirty="0"/>
              <a:t>Accounts Receivable (AR):</a:t>
            </a:r>
            <a:endParaRPr b="1" dirty="0"/>
          </a:p>
        </p:txBody>
      </p:sp>
      <p:sp>
        <p:nvSpPr>
          <p:cNvPr id="2144" name="Google Shape;2144;p37"/>
          <p:cNvSpPr txBox="1">
            <a:spLocks noGrp="1"/>
          </p:cNvSpPr>
          <p:nvPr>
            <p:ph type="subTitle" idx="6"/>
          </p:nvPr>
        </p:nvSpPr>
        <p:spPr>
          <a:xfrm>
            <a:off x="1664208" y="2871216"/>
            <a:ext cx="2615100" cy="576000"/>
          </a:xfrm>
          <a:prstGeom prst="rect">
            <a:avLst/>
          </a:prstGeom>
        </p:spPr>
        <p:txBody>
          <a:bodyPr spcFirstLastPara="1" wrap="square" lIns="91425" tIns="91425" rIns="91425" bIns="91425" anchor="t" anchorCtr="0">
            <a:noAutofit/>
          </a:bodyPr>
          <a:lstStyle/>
          <a:p>
            <a:pPr lvl="0">
              <a:buClr>
                <a:schemeClr val="dk1"/>
              </a:buClr>
              <a:buSzPts val="1100"/>
            </a:pPr>
            <a:r>
              <a:rPr lang="en-US" dirty="0"/>
              <a:t>deals with billing customers and managing incoming payments</a:t>
            </a:r>
            <a:endParaRPr dirty="0"/>
          </a:p>
        </p:txBody>
      </p:sp>
      <p:sp>
        <p:nvSpPr>
          <p:cNvPr id="2145" name="Google Shape;2145;p37"/>
          <p:cNvSpPr txBox="1">
            <a:spLocks noGrp="1"/>
          </p:cNvSpPr>
          <p:nvPr>
            <p:ph type="subTitle" idx="7"/>
          </p:nvPr>
        </p:nvSpPr>
        <p:spPr>
          <a:xfrm>
            <a:off x="1664208" y="3666744"/>
            <a:ext cx="2615100" cy="384000"/>
          </a:xfrm>
          <a:prstGeom prst="rect">
            <a:avLst/>
          </a:prstGeom>
        </p:spPr>
        <p:txBody>
          <a:bodyPr spcFirstLastPara="1" wrap="square" lIns="91425" tIns="91425" rIns="91425" bIns="91425" anchor="t" anchorCtr="0">
            <a:noAutofit/>
          </a:bodyPr>
          <a:lstStyle/>
          <a:p>
            <a:pPr lvl="0">
              <a:lnSpc>
                <a:spcPct val="115000"/>
              </a:lnSpc>
            </a:pPr>
            <a:r>
              <a:rPr lang="en-US" b="1" dirty="0"/>
              <a:t>Fixed Assets (FA)</a:t>
            </a:r>
            <a:r>
              <a:rPr lang="en-US" dirty="0"/>
              <a:t>:</a:t>
            </a:r>
            <a:endParaRPr dirty="0"/>
          </a:p>
        </p:txBody>
      </p:sp>
      <p:sp>
        <p:nvSpPr>
          <p:cNvPr id="2146" name="Google Shape;2146;p37"/>
          <p:cNvSpPr txBox="1">
            <a:spLocks noGrp="1"/>
          </p:cNvSpPr>
          <p:nvPr>
            <p:ph type="subTitle" idx="8"/>
          </p:nvPr>
        </p:nvSpPr>
        <p:spPr>
          <a:xfrm>
            <a:off x="1664208" y="3950208"/>
            <a:ext cx="2615100" cy="576000"/>
          </a:xfrm>
          <a:prstGeom prst="rect">
            <a:avLst/>
          </a:prstGeom>
        </p:spPr>
        <p:txBody>
          <a:bodyPr spcFirstLastPara="1" wrap="square" lIns="91425" tIns="91425" rIns="91425" bIns="91425" anchor="t" anchorCtr="0">
            <a:noAutofit/>
          </a:bodyPr>
          <a:lstStyle/>
          <a:p>
            <a:pPr lvl="0">
              <a:buClr>
                <a:schemeClr val="dk1"/>
              </a:buClr>
              <a:buSzPts val="1100"/>
            </a:pPr>
            <a:r>
              <a:rPr lang="en-US" dirty="0"/>
              <a:t>manages an organization's assets throughout their lifecycle</a:t>
            </a:r>
            <a:endParaRPr dirty="0"/>
          </a:p>
        </p:txBody>
      </p:sp>
      <p:sp>
        <p:nvSpPr>
          <p:cNvPr id="2147" name="Google Shape;2147;p37"/>
          <p:cNvSpPr txBox="1">
            <a:spLocks noGrp="1"/>
          </p:cNvSpPr>
          <p:nvPr>
            <p:ph type="title" idx="9"/>
          </p:nvPr>
        </p:nvSpPr>
        <p:spPr>
          <a:xfrm>
            <a:off x="813816" y="722376"/>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48" name="Google Shape;2148;p37"/>
          <p:cNvSpPr txBox="1">
            <a:spLocks noGrp="1"/>
          </p:cNvSpPr>
          <p:nvPr>
            <p:ph type="title" idx="13"/>
          </p:nvPr>
        </p:nvSpPr>
        <p:spPr>
          <a:xfrm>
            <a:off x="813816" y="180136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49" name="Google Shape;2149;p37"/>
          <p:cNvSpPr txBox="1">
            <a:spLocks noGrp="1"/>
          </p:cNvSpPr>
          <p:nvPr>
            <p:ph type="title" idx="14"/>
          </p:nvPr>
        </p:nvSpPr>
        <p:spPr>
          <a:xfrm>
            <a:off x="813816" y="2880360"/>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0" name="Google Shape;2150;p37"/>
          <p:cNvSpPr txBox="1">
            <a:spLocks noGrp="1"/>
          </p:cNvSpPr>
          <p:nvPr>
            <p:ph type="title" idx="15"/>
          </p:nvPr>
        </p:nvSpPr>
        <p:spPr>
          <a:xfrm>
            <a:off x="813816" y="3959352"/>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مربع نص 4"/>
          <p:cNvSpPr txBox="1"/>
          <p:nvPr/>
        </p:nvSpPr>
        <p:spPr>
          <a:xfrm>
            <a:off x="159249" y="55661"/>
            <a:ext cx="6724918" cy="369332"/>
          </a:xfrm>
          <a:prstGeom prst="rect">
            <a:avLst/>
          </a:prstGeom>
          <a:noFill/>
        </p:spPr>
        <p:txBody>
          <a:bodyPr wrap="none" rtlCol="0">
            <a:spAutoFit/>
          </a:bodyPr>
          <a:lstStyle/>
          <a:p>
            <a:r>
              <a:rPr lang="en-US" sz="1800" b="1" dirty="0"/>
              <a:t>How to define recurring in Oracle digital accounting system</a:t>
            </a:r>
          </a:p>
        </p:txBody>
      </p:sp>
      <p:pic>
        <p:nvPicPr>
          <p:cNvPr id="10" name="صورة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4316"/>
            <a:ext cx="2590800" cy="2197804"/>
          </a:xfrm>
          <a:prstGeom prst="rect">
            <a:avLst/>
          </a:prstGeom>
        </p:spPr>
      </p:pic>
      <p:sp>
        <p:nvSpPr>
          <p:cNvPr id="11" name="مربع نص 10"/>
          <p:cNvSpPr txBox="1"/>
          <p:nvPr/>
        </p:nvSpPr>
        <p:spPr>
          <a:xfrm>
            <a:off x="159249" y="666750"/>
            <a:ext cx="6724918" cy="738664"/>
          </a:xfrm>
          <a:prstGeom prst="rect">
            <a:avLst/>
          </a:prstGeom>
          <a:noFill/>
        </p:spPr>
        <p:txBody>
          <a:bodyPr wrap="square" rtlCol="0">
            <a:spAutoFit/>
          </a:bodyPr>
          <a:lstStyle/>
          <a:p>
            <a:r>
              <a:rPr lang="en-US" dirty="0">
                <a:solidFill>
                  <a:schemeClr val="accent2">
                    <a:lumMod val="75000"/>
                  </a:schemeClr>
                </a:solidFill>
              </a:rPr>
              <a:t>The term "recurring" refers to something that happens repeatedly at regular intervals. In accounting, recurring entries or transactions are those that are repeated periodically, such as monthly, quarterly, or annually</a:t>
            </a:r>
            <a:r>
              <a:rPr lang="en-US" dirty="0"/>
              <a:t>.</a:t>
            </a:r>
          </a:p>
        </p:txBody>
      </p:sp>
      <p:pic>
        <p:nvPicPr>
          <p:cNvPr id="12" name="صورة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075" y="2777442"/>
            <a:ext cx="2819400" cy="2366058"/>
          </a:xfrm>
          <a:prstGeom prst="rect">
            <a:avLst/>
          </a:prstGeom>
        </p:spPr>
      </p:pic>
      <p:pic>
        <p:nvPicPr>
          <p:cNvPr id="13" name="صورة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395419"/>
            <a:ext cx="2279151" cy="2177470"/>
          </a:xfrm>
          <a:prstGeom prst="rect">
            <a:avLst/>
          </a:prstGeom>
        </p:spPr>
      </p:pic>
      <p:pic>
        <p:nvPicPr>
          <p:cNvPr id="14" name="صورة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6212" y="3025720"/>
            <a:ext cx="2872409" cy="1676400"/>
          </a:xfrm>
          <a:prstGeom prst="rect">
            <a:avLst/>
          </a:prstGeom>
        </p:spPr>
      </p:pic>
    </p:spTree>
    <p:extLst>
      <p:ext uri="{BB962C8B-B14F-4D97-AF65-F5344CB8AC3E}">
        <p14:creationId xmlns:p14="http://schemas.microsoft.com/office/powerpoint/2010/main" val="1052451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p:cNvSpPr txBox="1"/>
          <p:nvPr/>
        </p:nvSpPr>
        <p:spPr>
          <a:xfrm>
            <a:off x="76200" y="57150"/>
            <a:ext cx="5861014" cy="338554"/>
          </a:xfrm>
          <a:prstGeom prst="rect">
            <a:avLst/>
          </a:prstGeom>
          <a:noFill/>
        </p:spPr>
        <p:txBody>
          <a:bodyPr wrap="square" rtlCol="0">
            <a:spAutoFit/>
          </a:bodyPr>
          <a:lstStyle/>
          <a:p>
            <a:r>
              <a:rPr lang="en-US" sz="1600" b="1" dirty="0"/>
              <a:t>Here’s how to define and create recurring journal entries</a:t>
            </a:r>
          </a:p>
        </p:txBody>
      </p:sp>
      <p:sp>
        <p:nvSpPr>
          <p:cNvPr id="3" name="مربع نص 2"/>
          <p:cNvSpPr txBox="1"/>
          <p:nvPr/>
        </p:nvSpPr>
        <p:spPr>
          <a:xfrm>
            <a:off x="76200" y="396303"/>
            <a:ext cx="6477000" cy="4832092"/>
          </a:xfrm>
          <a:prstGeom prst="rect">
            <a:avLst/>
          </a:prstGeom>
          <a:noFill/>
        </p:spPr>
        <p:txBody>
          <a:bodyPr wrap="square" rtlCol="0">
            <a:spAutoFit/>
          </a:bodyPr>
          <a:lstStyle/>
          <a:p>
            <a:r>
              <a:rPr lang="en-US" dirty="0">
                <a:solidFill>
                  <a:schemeClr val="accent2">
                    <a:lumMod val="75000"/>
                  </a:schemeClr>
                </a:solidFill>
              </a:rPr>
              <a:t>1. Define Recurring Journals in Oracle:</a:t>
            </a:r>
          </a:p>
          <a:p>
            <a:r>
              <a:rPr lang="en-US" dirty="0">
                <a:solidFill>
                  <a:schemeClr val="accent2">
                    <a:lumMod val="75000"/>
                  </a:schemeClr>
                </a:solidFill>
              </a:rPr>
              <a:t>Go to General Ledger from the Navigator</a:t>
            </a:r>
          </a:p>
          <a:p>
            <a:r>
              <a:rPr lang="en-US" dirty="0">
                <a:solidFill>
                  <a:schemeClr val="accent2">
                    <a:lumMod val="75000"/>
                  </a:schemeClr>
                </a:solidFill>
              </a:rPr>
              <a:t>Under Journals, select Define recurring Journal.</a:t>
            </a:r>
          </a:p>
          <a:p>
            <a:endParaRPr lang="en-US" dirty="0">
              <a:solidFill>
                <a:schemeClr val="accent2">
                  <a:lumMod val="75000"/>
                </a:schemeClr>
              </a:solidFill>
            </a:endParaRPr>
          </a:p>
          <a:p>
            <a:r>
              <a:rPr lang="en-US" dirty="0">
                <a:solidFill>
                  <a:schemeClr val="accent2">
                    <a:lumMod val="75000"/>
                  </a:schemeClr>
                </a:solidFill>
              </a:rPr>
              <a:t>2. Create a Recurring Journal Formula </a:t>
            </a:r>
          </a:p>
          <a:p>
            <a:r>
              <a:rPr lang="en-US" dirty="0">
                <a:solidFill>
                  <a:schemeClr val="accent2">
                    <a:lumMod val="75000"/>
                  </a:schemeClr>
                </a:solidFill>
              </a:rPr>
              <a:t>In the Define Recurring Journal window, you’ll set up a formula template.</a:t>
            </a:r>
          </a:p>
          <a:p>
            <a:r>
              <a:rPr lang="en-US" dirty="0">
                <a:solidFill>
                  <a:schemeClr val="accent2">
                    <a:lumMod val="75000"/>
                  </a:schemeClr>
                </a:solidFill>
              </a:rPr>
              <a:t>Name: Provide a meaningful name for the recurring journal (e.g., Rent, Depreciation).</a:t>
            </a:r>
          </a:p>
          <a:p>
            <a:r>
              <a:rPr lang="en-US" dirty="0">
                <a:solidFill>
                  <a:schemeClr val="accent2">
                    <a:lumMod val="75000"/>
                  </a:schemeClr>
                </a:solidFill>
              </a:rPr>
              <a:t> Period Type: Specify the period type for the recurrence (monthly, quarterly, etc.).</a:t>
            </a:r>
          </a:p>
          <a:p>
            <a:r>
              <a:rPr lang="en-US" dirty="0">
                <a:solidFill>
                  <a:schemeClr val="accent2">
                    <a:lumMod val="75000"/>
                  </a:schemeClr>
                </a:solidFill>
              </a:rPr>
              <a:t> Ledger: Choose the appropriate ledger for the journal entries.</a:t>
            </a:r>
          </a:p>
          <a:p>
            <a:endParaRPr lang="en-US" dirty="0">
              <a:solidFill>
                <a:schemeClr val="accent2">
                  <a:lumMod val="75000"/>
                </a:schemeClr>
              </a:solidFill>
            </a:endParaRPr>
          </a:p>
          <a:p>
            <a:r>
              <a:rPr lang="en-US" dirty="0">
                <a:solidFill>
                  <a:schemeClr val="accent2">
                    <a:lumMod val="75000"/>
                  </a:schemeClr>
                </a:solidFill>
              </a:rPr>
              <a:t>3. Define the Entry Lines</a:t>
            </a:r>
          </a:p>
          <a:p>
            <a:r>
              <a:rPr lang="en-US" dirty="0">
                <a:solidFill>
                  <a:schemeClr val="accent2">
                    <a:lumMod val="75000"/>
                  </a:schemeClr>
                </a:solidFill>
              </a:rPr>
              <a:t>Account: Enter the general ledger account for which the recurring journal will be applied.</a:t>
            </a:r>
          </a:p>
          <a:p>
            <a:r>
              <a:rPr lang="en-US" dirty="0">
                <a:solidFill>
                  <a:schemeClr val="accent2">
                    <a:lumMod val="75000"/>
                  </a:schemeClr>
                </a:solidFill>
              </a:rPr>
              <a:t>Formula Type: Choose from three types of recurring formulas:        </a:t>
            </a:r>
          </a:p>
          <a:p>
            <a:r>
              <a:rPr lang="en-US" dirty="0">
                <a:solidFill>
                  <a:schemeClr val="accent2">
                    <a:lumMod val="75000"/>
                  </a:schemeClr>
                </a:solidFill>
              </a:rPr>
              <a:t>Standard: Fixed amounts that do not change.</a:t>
            </a:r>
          </a:p>
          <a:p>
            <a:r>
              <a:rPr lang="en-US" dirty="0">
                <a:solidFill>
                  <a:schemeClr val="accent2">
                    <a:lumMod val="75000"/>
                  </a:schemeClr>
                </a:solidFill>
              </a:rPr>
              <a:t>Skeleton: You define the accounts but enter the amounts manually each period.</a:t>
            </a:r>
          </a:p>
          <a:p>
            <a:r>
              <a:rPr lang="en-US" dirty="0">
                <a:solidFill>
                  <a:schemeClr val="accent2">
                    <a:lumMod val="75000"/>
                  </a:schemeClr>
                </a:solidFill>
              </a:rPr>
              <a:t>Formula: Based on a dynamic formula or calculation (e.g., percentage of   </a:t>
            </a:r>
          </a:p>
          <a:p>
            <a:r>
              <a:rPr lang="en-US" dirty="0">
                <a:solidFill>
                  <a:schemeClr val="accent2">
                    <a:lumMod val="75000"/>
                  </a:schemeClr>
                </a:solidFill>
              </a:rPr>
              <a:t>another account balance).</a:t>
            </a:r>
          </a:p>
          <a:p>
            <a:r>
              <a:rPr lang="en-US" dirty="0">
                <a:solidFill>
                  <a:schemeClr val="accent2">
                    <a:lumMod val="75000"/>
                  </a:schemeClr>
                </a:solidFill>
              </a:rPr>
              <a:t> For Formula Type, input the appropriate amounts or formulas.</a:t>
            </a:r>
          </a:p>
          <a:p>
            <a:r>
              <a:rPr lang="en-US" dirty="0"/>
              <a:t> </a:t>
            </a:r>
          </a:p>
        </p:txBody>
      </p:sp>
      <p:pic>
        <p:nvPicPr>
          <p:cNvPr id="5" name="صورة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3780" y="-95250"/>
            <a:ext cx="3024294" cy="1951234"/>
          </a:xfrm>
          <a:prstGeom prst="rect">
            <a:avLst/>
          </a:prstGeom>
        </p:spPr>
      </p:pic>
      <p:pic>
        <p:nvPicPr>
          <p:cNvPr id="6" name="صورة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6535" y="1655424"/>
            <a:ext cx="2858784" cy="1828800"/>
          </a:xfrm>
          <a:prstGeom prst="rect">
            <a:avLst/>
          </a:prstGeom>
        </p:spPr>
      </p:pic>
      <p:pic>
        <p:nvPicPr>
          <p:cNvPr id="7" name="صورة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798" y="3257550"/>
            <a:ext cx="2574533" cy="2096998"/>
          </a:xfrm>
          <a:prstGeom prst="rect">
            <a:avLst/>
          </a:prstGeom>
        </p:spPr>
      </p:pic>
    </p:spTree>
    <p:extLst>
      <p:ext uri="{BB962C8B-B14F-4D97-AF65-F5344CB8AC3E}">
        <p14:creationId xmlns:p14="http://schemas.microsoft.com/office/powerpoint/2010/main" val="2894011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p:cNvSpPr txBox="1"/>
          <p:nvPr/>
        </p:nvSpPr>
        <p:spPr>
          <a:xfrm>
            <a:off x="76201" y="0"/>
            <a:ext cx="4495799" cy="4708981"/>
          </a:xfrm>
          <a:prstGeom prst="rect">
            <a:avLst/>
          </a:prstGeom>
          <a:noFill/>
        </p:spPr>
        <p:txBody>
          <a:bodyPr wrap="square" rtlCol="0">
            <a:spAutoFit/>
          </a:bodyPr>
          <a:lstStyle/>
          <a:p>
            <a:r>
              <a:rPr lang="en-US" sz="1500" dirty="0">
                <a:solidFill>
                  <a:schemeClr val="accent2">
                    <a:lumMod val="75000"/>
                  </a:schemeClr>
                </a:solidFill>
              </a:rPr>
              <a:t>4. Enter Amount or Calculation</a:t>
            </a:r>
          </a:p>
          <a:p>
            <a:r>
              <a:rPr lang="en-US" sz="1500" dirty="0">
                <a:solidFill>
                  <a:schemeClr val="accent2">
                    <a:lumMod val="75000"/>
                  </a:schemeClr>
                </a:solidFill>
              </a:rPr>
              <a:t>    Standard Recurring Journal: Enter a fixed amount that will be posted each period.</a:t>
            </a:r>
          </a:p>
          <a:p>
            <a:r>
              <a:rPr lang="en-US" sz="1500" dirty="0">
                <a:solidFill>
                  <a:schemeClr val="accent2">
                    <a:lumMod val="75000"/>
                  </a:schemeClr>
                </a:solidFill>
              </a:rPr>
              <a:t>    Skeleton Recurring Journal:</a:t>
            </a:r>
          </a:p>
          <a:p>
            <a:r>
              <a:rPr lang="en-US" sz="1500" dirty="0">
                <a:solidFill>
                  <a:schemeClr val="accent2">
                    <a:lumMod val="75000"/>
                  </a:schemeClr>
                </a:solidFill>
              </a:rPr>
              <a:t> Leave the amount field blank, as you'll enter it each time the journal is run.</a:t>
            </a:r>
          </a:p>
          <a:p>
            <a:r>
              <a:rPr lang="en-US" sz="1500" dirty="0">
                <a:solidFill>
                  <a:schemeClr val="accent2">
                    <a:lumMod val="75000"/>
                  </a:schemeClr>
                </a:solidFill>
              </a:rPr>
              <a:t>    Formula Recurring Journal:</a:t>
            </a:r>
          </a:p>
          <a:p>
            <a:r>
              <a:rPr lang="en-US" sz="1500" dirty="0">
                <a:solidFill>
                  <a:schemeClr val="accent2">
                    <a:lumMod val="75000"/>
                  </a:schemeClr>
                </a:solidFill>
              </a:rPr>
              <a:t> Use arithmetic or account balances to create a dynamic calculation.</a:t>
            </a:r>
          </a:p>
          <a:p>
            <a:r>
              <a:rPr lang="en-US" sz="1500" dirty="0">
                <a:solidFill>
                  <a:schemeClr val="accent2">
                    <a:lumMod val="75000"/>
                  </a:schemeClr>
                </a:solidFill>
              </a:rPr>
              <a:t>5. Define Recurrence Frequency</a:t>
            </a:r>
          </a:p>
          <a:p>
            <a:r>
              <a:rPr lang="en-US" sz="1500" dirty="0">
                <a:solidFill>
                  <a:schemeClr val="accent2">
                    <a:lumMod val="75000"/>
                  </a:schemeClr>
                </a:solidFill>
              </a:rPr>
              <a:t>    Specify the frequency of the recurrence (monthly, quarterly, yearly). </a:t>
            </a:r>
          </a:p>
          <a:p>
            <a:r>
              <a:rPr lang="en-US" sz="1500" dirty="0">
                <a:solidFill>
                  <a:schemeClr val="accent2">
                    <a:lumMod val="75000"/>
                  </a:schemeClr>
                </a:solidFill>
              </a:rPr>
              <a:t>   Define Start Date and End Date for the recurring journal to determine how long it will continue.</a:t>
            </a:r>
          </a:p>
          <a:p>
            <a:r>
              <a:rPr lang="en-US" sz="1500" dirty="0">
                <a:solidFill>
                  <a:schemeClr val="accent2">
                    <a:lumMod val="75000"/>
                  </a:schemeClr>
                </a:solidFill>
              </a:rPr>
              <a:t>6. Validation and Security </a:t>
            </a:r>
          </a:p>
          <a:p>
            <a:r>
              <a:rPr lang="en-US" sz="1500" dirty="0">
                <a:solidFill>
                  <a:schemeClr val="accent2">
                    <a:lumMod val="75000"/>
                  </a:schemeClr>
                </a:solidFill>
              </a:rPr>
              <a:t>   Validate the recurring journal formula to ensure that the accounts and amounts are properly set up.  </a:t>
            </a:r>
          </a:p>
          <a:p>
            <a:r>
              <a:rPr lang="en-US" sz="1500" dirty="0">
                <a:solidFill>
                  <a:schemeClr val="accent2">
                    <a:lumMod val="75000"/>
                  </a:schemeClr>
                </a:solidFill>
              </a:rPr>
              <a:t>  Set up appropriate security or approval workflows to control who can create, modify, or approve recurring entries.</a:t>
            </a:r>
          </a:p>
        </p:txBody>
      </p:sp>
      <p:pic>
        <p:nvPicPr>
          <p:cNvPr id="3" name="صورة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37030"/>
            <a:ext cx="2567094" cy="1885950"/>
          </a:xfrm>
          <a:prstGeom prst="rect">
            <a:avLst/>
          </a:prstGeom>
        </p:spPr>
      </p:pic>
      <p:pic>
        <p:nvPicPr>
          <p:cNvPr id="4" name="صورة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494" y="34888"/>
            <a:ext cx="2233506" cy="1814031"/>
          </a:xfrm>
          <a:prstGeom prst="rect">
            <a:avLst/>
          </a:prstGeom>
        </p:spPr>
      </p:pic>
      <p:pic>
        <p:nvPicPr>
          <p:cNvPr id="5" name="صورة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3946" y="1829655"/>
            <a:ext cx="2526453" cy="1618608"/>
          </a:xfrm>
          <a:prstGeom prst="rect">
            <a:avLst/>
          </a:prstGeom>
        </p:spPr>
      </p:pic>
      <p:pic>
        <p:nvPicPr>
          <p:cNvPr id="6" name="صورة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8815" y="1848920"/>
            <a:ext cx="2133601" cy="1599343"/>
          </a:xfrm>
          <a:prstGeom prst="rect">
            <a:avLst/>
          </a:prstGeom>
        </p:spPr>
      </p:pic>
      <p:pic>
        <p:nvPicPr>
          <p:cNvPr id="7" name="صورة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3946" y="3471166"/>
            <a:ext cx="2526453" cy="1474347"/>
          </a:xfrm>
          <a:prstGeom prst="rect">
            <a:avLst/>
          </a:prstGeom>
        </p:spPr>
      </p:pic>
      <p:pic>
        <p:nvPicPr>
          <p:cNvPr id="8" name="صورة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10494" y="3181350"/>
            <a:ext cx="2233506" cy="1769937"/>
          </a:xfrm>
          <a:prstGeom prst="rect">
            <a:avLst/>
          </a:prstGeom>
        </p:spPr>
      </p:pic>
    </p:spTree>
    <p:extLst>
      <p:ext uri="{BB962C8B-B14F-4D97-AF65-F5344CB8AC3E}">
        <p14:creationId xmlns:p14="http://schemas.microsoft.com/office/powerpoint/2010/main" val="1451684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p:cNvSpPr txBox="1"/>
          <p:nvPr/>
        </p:nvSpPr>
        <p:spPr>
          <a:xfrm>
            <a:off x="304801" y="285750"/>
            <a:ext cx="3657599" cy="4062651"/>
          </a:xfrm>
          <a:prstGeom prst="rect">
            <a:avLst/>
          </a:prstGeom>
          <a:noFill/>
        </p:spPr>
        <p:txBody>
          <a:bodyPr wrap="square" rtlCol="0">
            <a:spAutoFit/>
          </a:bodyPr>
          <a:lstStyle/>
          <a:p>
            <a:r>
              <a:rPr lang="en-US" sz="1600" dirty="0">
                <a:solidFill>
                  <a:schemeClr val="accent2">
                    <a:lumMod val="75000"/>
                  </a:schemeClr>
                </a:solidFill>
              </a:rPr>
              <a:t>7. Submit and Schedule Recurring Journals</a:t>
            </a:r>
          </a:p>
          <a:p>
            <a:r>
              <a:rPr lang="en-US" sz="1600" dirty="0">
                <a:solidFill>
                  <a:schemeClr val="accent2">
                    <a:lumMod val="75000"/>
                  </a:schemeClr>
                </a:solidFill>
              </a:rPr>
              <a:t>    Once defined, you can either manually run the recurring journal entry or schedule it to run </a:t>
            </a:r>
            <a:r>
              <a:rPr lang="en-US" sz="1800" dirty="0">
                <a:solidFill>
                  <a:schemeClr val="accent2">
                    <a:lumMod val="75000"/>
                  </a:schemeClr>
                </a:solidFill>
              </a:rPr>
              <a:t>automatically</a:t>
            </a:r>
            <a:r>
              <a:rPr lang="en-US" sz="1600" dirty="0">
                <a:solidFill>
                  <a:schemeClr val="accent2">
                    <a:lumMod val="75000"/>
                  </a:schemeClr>
                </a:solidFill>
              </a:rPr>
              <a:t>.</a:t>
            </a:r>
          </a:p>
          <a:p>
            <a:r>
              <a:rPr lang="en-US" sz="1600" dirty="0">
                <a:solidFill>
                  <a:schemeClr val="accent2">
                    <a:lumMod val="75000"/>
                  </a:schemeClr>
                </a:solidFill>
              </a:rPr>
              <a:t>    To schedule, use Submit Journals and specify the frequency (daily, weekly, etc.) for the recurring transaction.</a:t>
            </a:r>
          </a:p>
          <a:p>
            <a:r>
              <a:rPr lang="en-US" sz="1600" dirty="0">
                <a:solidFill>
                  <a:schemeClr val="accent2">
                    <a:lumMod val="75000"/>
                  </a:schemeClr>
                </a:solidFill>
              </a:rPr>
              <a:t>8. Post the Recurring Journal </a:t>
            </a:r>
          </a:p>
          <a:p>
            <a:r>
              <a:rPr lang="en-US" sz="1600" dirty="0">
                <a:solidFill>
                  <a:schemeClr val="accent2">
                    <a:lumMod val="75000"/>
                  </a:schemeClr>
                </a:solidFill>
              </a:rPr>
              <a:t>   After the recurring journal is generated, review it in the Review Journal Entries section. </a:t>
            </a:r>
          </a:p>
          <a:p>
            <a:r>
              <a:rPr lang="en-US" sz="1600" dirty="0">
                <a:solidFill>
                  <a:schemeClr val="accent2">
                    <a:lumMod val="75000"/>
                  </a:schemeClr>
                </a:solidFill>
              </a:rPr>
              <a:t>   Post the journal to record it into the       ledger</a:t>
            </a:r>
          </a:p>
        </p:txBody>
      </p:sp>
      <p:pic>
        <p:nvPicPr>
          <p:cNvPr id="3" name="صورة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9831" y="0"/>
            <a:ext cx="2821969" cy="2724150"/>
          </a:xfrm>
          <a:prstGeom prst="rect">
            <a:avLst/>
          </a:prstGeom>
        </p:spPr>
      </p:pic>
      <p:pic>
        <p:nvPicPr>
          <p:cNvPr id="4" name="صورة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209550"/>
            <a:ext cx="2362200" cy="2724150"/>
          </a:xfrm>
          <a:prstGeom prst="rect">
            <a:avLst/>
          </a:prstGeom>
        </p:spPr>
      </p:pic>
      <p:pic>
        <p:nvPicPr>
          <p:cNvPr id="5" name="صورة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7570" y="2696538"/>
            <a:ext cx="2996630" cy="2213760"/>
          </a:xfrm>
          <a:prstGeom prst="rect">
            <a:avLst/>
          </a:prstGeom>
        </p:spPr>
      </p:pic>
      <p:pic>
        <p:nvPicPr>
          <p:cNvPr id="6" name="صورة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1800" y="2634144"/>
            <a:ext cx="2283668" cy="2338548"/>
          </a:xfrm>
          <a:prstGeom prst="rect">
            <a:avLst/>
          </a:prstGeom>
        </p:spPr>
      </p:pic>
    </p:spTree>
    <p:extLst>
      <p:ext uri="{BB962C8B-B14F-4D97-AF65-F5344CB8AC3E}">
        <p14:creationId xmlns:p14="http://schemas.microsoft.com/office/powerpoint/2010/main" val="3689722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C4DEABD1-38AE-6BEF-FCF2-E1F2E3D7F096}"/>
              </a:ext>
            </a:extLst>
          </p:cNvPr>
          <p:cNvSpPr>
            <a:spLocks noGrp="1"/>
          </p:cNvSpPr>
          <p:nvPr>
            <p:ph type="ctrTitle"/>
          </p:nvPr>
        </p:nvSpPr>
        <p:spPr>
          <a:xfrm>
            <a:off x="0" y="15904"/>
            <a:ext cx="5410200" cy="422246"/>
          </a:xfrm>
        </p:spPr>
        <p:txBody>
          <a:bodyPr/>
          <a:lstStyle/>
          <a:p>
            <a:pPr algn="l"/>
            <a:r>
              <a:rPr lang="en-US" sz="1800" dirty="0"/>
              <a:t>How to make reservation for funds</a:t>
            </a:r>
          </a:p>
        </p:txBody>
      </p:sp>
      <p:sp>
        <p:nvSpPr>
          <p:cNvPr id="10" name="Subtitle 9">
            <a:extLst>
              <a:ext uri="{FF2B5EF4-FFF2-40B4-BE49-F238E27FC236}">
                <a16:creationId xmlns:a16="http://schemas.microsoft.com/office/drawing/2014/main" xmlns="" id="{3837551B-75BC-B0A8-56F3-0B925A800EED}"/>
              </a:ext>
            </a:extLst>
          </p:cNvPr>
          <p:cNvSpPr>
            <a:spLocks noGrp="1"/>
          </p:cNvSpPr>
          <p:nvPr>
            <p:ph type="subTitle" idx="1"/>
          </p:nvPr>
        </p:nvSpPr>
        <p:spPr>
          <a:xfrm>
            <a:off x="13982" y="361950"/>
            <a:ext cx="5243818" cy="4765645"/>
          </a:xfrm>
        </p:spPr>
        <p:txBody>
          <a:bodyPr/>
          <a:lstStyle/>
          <a:p>
            <a:pPr algn="l"/>
            <a:r>
              <a:rPr lang="en-US" sz="1400" dirty="0"/>
              <a:t>In Oracle E-Business Suite (EBS), to make a reservation of funds in the General Ledger (GL) module, you typically perform the following steps as part of budgetary control. The reservation of funds involves verifying that funds are available and then committing them to an expense or transaction. Here’s an overview of the process:</a:t>
            </a:r>
          </a:p>
          <a:p>
            <a:pPr algn="l"/>
            <a:r>
              <a:rPr lang="en-US" sz="1400" dirty="0"/>
              <a:t>1.Enable Budgetary Control:</a:t>
            </a:r>
          </a:p>
          <a:p>
            <a:pPr algn="l"/>
            <a:r>
              <a:rPr lang="en-US" sz="1400" dirty="0"/>
              <a:t>•Ensure that your Oracle GL has budgetary control enabled. This is done in the budget setup, where you define whether funds should be reserved at the commitment or obligation level.</a:t>
            </a:r>
          </a:p>
          <a:p>
            <a:pPr algn="l"/>
            <a:r>
              <a:rPr lang="en-US" sz="1400" dirty="0"/>
              <a:t>2.Define Budgets:</a:t>
            </a:r>
          </a:p>
          <a:p>
            <a:pPr algn="l"/>
            <a:r>
              <a:rPr lang="en-US" sz="1400" dirty="0"/>
              <a:t>•Go to General Ledger → Budgets → Define.</a:t>
            </a:r>
          </a:p>
          <a:p>
            <a:pPr algn="l"/>
            <a:r>
              <a:rPr lang="en-US" sz="1400" dirty="0"/>
              <a:t>•Define the budget by entering the ledger, currency, and period information.</a:t>
            </a:r>
          </a:p>
          <a:p>
            <a:pPr algn="l"/>
            <a:r>
              <a:rPr lang="en-US" sz="1400" dirty="0"/>
              <a:t>•Upload or enter your budget amounts to ensure that you have allocated funds for the appropriate accounts.</a:t>
            </a:r>
          </a:p>
          <a:p>
            <a:pPr marL="0" marR="0" lvl="0" indent="0" algn="l" defTabSz="914400" rtl="0" eaLnBrk="1" fontAlgn="auto" latinLnBrk="0" hangingPunct="1">
              <a:lnSpc>
                <a:spcPct val="100000"/>
              </a:lnSpc>
              <a:spcBef>
                <a:spcPts val="0"/>
              </a:spcBef>
              <a:spcAft>
                <a:spcPts val="0"/>
              </a:spcAft>
              <a:buClr>
                <a:srgbClr val="77C6FC"/>
              </a:buClr>
              <a:buSzPts val="2800"/>
              <a:buFont typeface="Barlow Semi Condensed Medium"/>
              <a:buNone/>
              <a:tabLst/>
              <a:defRPr/>
            </a:pPr>
            <a:r>
              <a:rPr kumimoji="0" lang="en-US" sz="1400" b="0" i="0" u="none" strike="noStrike" kern="0" cap="none" spc="0" normalizeH="0" baseline="0" noProof="0" dirty="0">
                <a:ln>
                  <a:noFill/>
                </a:ln>
                <a:solidFill>
                  <a:srgbClr val="77C6FC"/>
                </a:solidFill>
                <a:effectLst/>
                <a:uLnTx/>
                <a:uFillTx/>
                <a:latin typeface="Barlow Semi Condensed Medium"/>
                <a:sym typeface="Barlow Semi Condensed Medium"/>
              </a:rPr>
              <a:t>3.Enter Budget Journals:</a:t>
            </a:r>
          </a:p>
          <a:p>
            <a:pPr marL="0" marR="0" lvl="0" indent="0" algn="l" defTabSz="914400" rtl="0" eaLnBrk="1" fontAlgn="auto" latinLnBrk="0" hangingPunct="1">
              <a:lnSpc>
                <a:spcPct val="100000"/>
              </a:lnSpc>
              <a:spcBef>
                <a:spcPts val="0"/>
              </a:spcBef>
              <a:spcAft>
                <a:spcPts val="0"/>
              </a:spcAft>
              <a:buClr>
                <a:srgbClr val="77C6FC"/>
              </a:buClr>
              <a:buSzPts val="2800"/>
              <a:buFont typeface="Barlow Semi Condensed Medium"/>
              <a:buNone/>
              <a:tabLst/>
              <a:defRPr/>
            </a:pPr>
            <a:r>
              <a:rPr kumimoji="0" lang="en-US" sz="1400" b="0" i="0" u="none" strike="noStrike" kern="0" cap="none" spc="0" normalizeH="0" baseline="0" noProof="0" dirty="0">
                <a:ln>
                  <a:noFill/>
                </a:ln>
                <a:solidFill>
                  <a:srgbClr val="77C6FC"/>
                </a:solidFill>
                <a:effectLst/>
                <a:uLnTx/>
                <a:uFillTx/>
                <a:latin typeface="Barlow Semi Condensed Medium"/>
                <a:sym typeface="Barlow Semi Condensed Medium"/>
              </a:rPr>
              <a:t>•Go to General Ledger → Journals → Enter.</a:t>
            </a:r>
          </a:p>
          <a:p>
            <a:pPr marL="0" marR="0" lvl="0" indent="0" algn="l" defTabSz="914400" rtl="0" eaLnBrk="1" fontAlgn="auto" latinLnBrk="0" hangingPunct="1">
              <a:lnSpc>
                <a:spcPct val="100000"/>
              </a:lnSpc>
              <a:spcBef>
                <a:spcPts val="0"/>
              </a:spcBef>
              <a:spcAft>
                <a:spcPts val="0"/>
              </a:spcAft>
              <a:buClr>
                <a:srgbClr val="77C6FC"/>
              </a:buClr>
              <a:buSzPts val="2800"/>
              <a:buFont typeface="Barlow Semi Condensed Medium"/>
              <a:buNone/>
              <a:tabLst/>
              <a:defRPr/>
            </a:pPr>
            <a:r>
              <a:rPr kumimoji="0" lang="en-US" sz="1400" b="0" i="0" u="none" strike="noStrike" kern="0" cap="none" spc="0" normalizeH="0" baseline="0" noProof="0" dirty="0">
                <a:ln>
                  <a:noFill/>
                </a:ln>
                <a:solidFill>
                  <a:srgbClr val="77C6FC"/>
                </a:solidFill>
                <a:effectLst/>
                <a:uLnTx/>
                <a:uFillTx/>
                <a:latin typeface="Barlow Semi Condensed Medium"/>
                <a:sym typeface="Barlow Semi Condensed Medium"/>
              </a:rPr>
              <a:t>•Create budget journals that allocate the funds to specific accounts.</a:t>
            </a:r>
          </a:p>
          <a:p>
            <a:pPr marL="0" marR="0" lvl="0" indent="0" algn="l" defTabSz="914400" rtl="0" eaLnBrk="1" fontAlgn="auto" latinLnBrk="0" hangingPunct="1">
              <a:lnSpc>
                <a:spcPct val="100000"/>
              </a:lnSpc>
              <a:spcBef>
                <a:spcPts val="0"/>
              </a:spcBef>
              <a:spcAft>
                <a:spcPts val="0"/>
              </a:spcAft>
              <a:buClr>
                <a:srgbClr val="77C6FC"/>
              </a:buClr>
              <a:buSzPts val="2800"/>
              <a:buFont typeface="Barlow Semi Condensed Medium"/>
              <a:buNone/>
              <a:tabLst/>
              <a:defRPr/>
            </a:pPr>
            <a:r>
              <a:rPr kumimoji="0" lang="en-US" sz="1400" b="0" i="0" u="none" strike="noStrike" kern="0" cap="none" spc="0" normalizeH="0" baseline="0" noProof="0" dirty="0">
                <a:ln>
                  <a:noFill/>
                </a:ln>
                <a:solidFill>
                  <a:srgbClr val="77C6FC"/>
                </a:solidFill>
                <a:effectLst/>
                <a:uLnTx/>
                <a:uFillTx/>
                <a:latin typeface="Barlow Semi Condensed Medium"/>
                <a:sym typeface="Barlow Semi Condensed Medium"/>
              </a:rPr>
              <a:t>•Post the budget journal after entering it.</a:t>
            </a:r>
          </a:p>
          <a:p>
            <a:pPr marL="0" marR="0" lvl="0" indent="0" algn="l" defTabSz="914400" rtl="0" eaLnBrk="1" fontAlgn="auto" latinLnBrk="0" hangingPunct="1">
              <a:lnSpc>
                <a:spcPct val="100000"/>
              </a:lnSpc>
              <a:spcBef>
                <a:spcPts val="0"/>
              </a:spcBef>
              <a:spcAft>
                <a:spcPts val="0"/>
              </a:spcAft>
              <a:buClr>
                <a:srgbClr val="77C6FC"/>
              </a:buClr>
              <a:buSzPts val="2800"/>
              <a:buFont typeface="Barlow Semi Condensed Medium"/>
              <a:buNone/>
              <a:tabLst/>
              <a:defRPr/>
            </a:pPr>
            <a:r>
              <a:rPr kumimoji="0" lang="en-US" sz="1400" b="0" i="0" u="none" strike="noStrike" kern="0" cap="none" spc="0" normalizeH="0" baseline="0" noProof="0" dirty="0">
                <a:ln>
                  <a:noFill/>
                </a:ln>
                <a:solidFill>
                  <a:srgbClr val="77C6FC"/>
                </a:solidFill>
                <a:effectLst/>
                <a:uLnTx/>
                <a:uFillTx/>
                <a:latin typeface="Barlow Semi Condensed Medium"/>
                <a:sym typeface="Barlow Semi Condensed Medium"/>
              </a:rPr>
              <a:t>4.Create Encumbrance Journals (Optional):</a:t>
            </a:r>
          </a:p>
        </p:txBody>
      </p:sp>
      <p:pic>
        <p:nvPicPr>
          <p:cNvPr id="12" name="Picture 11" descr="A screenshot of a computer&#10;&#10;Description automatically generated">
            <a:extLst>
              <a:ext uri="{FF2B5EF4-FFF2-40B4-BE49-F238E27FC236}">
                <a16:creationId xmlns:a16="http://schemas.microsoft.com/office/drawing/2014/main" xmlns="" id="{55120266-9BEC-4874-E6E7-0B957FFF2570}"/>
              </a:ext>
            </a:extLst>
          </p:cNvPr>
          <p:cNvPicPr>
            <a:picLocks noChangeAspect="1"/>
          </p:cNvPicPr>
          <p:nvPr/>
        </p:nvPicPr>
        <p:blipFill>
          <a:blip r:embed="rId2"/>
          <a:stretch>
            <a:fillRect/>
          </a:stretch>
        </p:blipFill>
        <p:spPr>
          <a:xfrm>
            <a:off x="5271782" y="1123950"/>
            <a:ext cx="3636045" cy="3733800"/>
          </a:xfrm>
          <a:prstGeom prst="rect">
            <a:avLst/>
          </a:prstGeom>
        </p:spPr>
      </p:pic>
    </p:spTree>
    <p:extLst>
      <p:ext uri="{BB962C8B-B14F-4D97-AF65-F5344CB8AC3E}">
        <p14:creationId xmlns:p14="http://schemas.microsoft.com/office/powerpoint/2010/main" val="4024054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xmlns="" id="{BE039EB6-81C0-11D4-CC37-AE7A35572401}"/>
              </a:ext>
            </a:extLst>
          </p:cNvPr>
          <p:cNvSpPr>
            <a:spLocks noGrp="1"/>
          </p:cNvSpPr>
          <p:nvPr>
            <p:ph type="subTitle" idx="1"/>
          </p:nvPr>
        </p:nvSpPr>
        <p:spPr>
          <a:xfrm>
            <a:off x="0" y="0"/>
            <a:ext cx="4724400" cy="5143499"/>
          </a:xfrm>
        </p:spPr>
        <p:txBody>
          <a:bodyPr/>
          <a:lstStyle/>
          <a:p>
            <a:pPr algn="l"/>
            <a:r>
              <a:rPr lang="en-US" sz="1400" dirty="0"/>
              <a:t>If you are using encumbrance accounting (common in government or public sector organizations), you can create encumbrance journals to reserve funds.</a:t>
            </a:r>
          </a:p>
          <a:p>
            <a:pPr algn="l"/>
            <a:r>
              <a:rPr lang="en-US" sz="1400" dirty="0"/>
              <a:t>•Go to General Ledger → Journals → Enter and create a journal with encumbrance as the journal type.</a:t>
            </a:r>
          </a:p>
          <a:p>
            <a:pPr algn="l"/>
            <a:r>
              <a:rPr lang="en-US" sz="1400" dirty="0"/>
              <a:t>•Post the journal to reserve the funds.</a:t>
            </a:r>
          </a:p>
          <a:p>
            <a:pPr algn="l"/>
            <a:r>
              <a:rPr lang="en-US" sz="1400" dirty="0"/>
              <a:t>5.Transaction Level Fund Reservation:</a:t>
            </a:r>
          </a:p>
          <a:p>
            <a:pPr algn="l"/>
            <a:r>
              <a:rPr lang="en-US" sz="1400" dirty="0"/>
              <a:t>•When entering a transaction in sub-ledger modules (such as Payables or Purchasing), Oracle EBS will check whether funds are available based on the budget defined in GL.</a:t>
            </a:r>
          </a:p>
          <a:p>
            <a:pPr algn="l"/>
            <a:r>
              <a:rPr lang="en-US" sz="1400" dirty="0"/>
              <a:t>•Once the transaction is approved, funds will be reserved automatically if the budgetary control options are enabled.</a:t>
            </a:r>
          </a:p>
          <a:p>
            <a:pPr algn="l"/>
            <a:r>
              <a:rPr lang="en-US" sz="1400" dirty="0"/>
              <a:t>•For example, when creating a purchase order, the system checks if sufficient funds are available for the accounting combination specified.</a:t>
            </a:r>
          </a:p>
          <a:p>
            <a:pPr algn="l"/>
            <a:r>
              <a:rPr lang="en-US" sz="1400" dirty="0"/>
              <a:t>6.Run Funds Check:</a:t>
            </a:r>
          </a:p>
          <a:p>
            <a:pPr algn="l"/>
            <a:r>
              <a:rPr lang="en-US" sz="1400" dirty="0"/>
              <a:t>•In the sub-ledger modules (like Purchasing or Payables), Oracle EBS can run a "funds check" to ensure that funds are available before committing to the transaction.</a:t>
            </a:r>
          </a:p>
          <a:p>
            <a:pPr algn="l"/>
            <a:r>
              <a:rPr lang="en-US" sz="1400" dirty="0"/>
              <a:t>•This step ensures that the amount you're planning to spend does not exceed the budget.</a:t>
            </a:r>
          </a:p>
          <a:p>
            <a:pPr algn="l"/>
            <a:endParaRPr lang="en-US" sz="1400" dirty="0"/>
          </a:p>
        </p:txBody>
      </p:sp>
      <p:pic>
        <p:nvPicPr>
          <p:cNvPr id="8" name="Picture 7" descr="A screenshot of a computer&#10;&#10;Description automatically generated">
            <a:extLst>
              <a:ext uri="{FF2B5EF4-FFF2-40B4-BE49-F238E27FC236}">
                <a16:creationId xmlns:a16="http://schemas.microsoft.com/office/drawing/2014/main" xmlns="" id="{44D667A5-5AB4-A1B5-3AC7-ED7948D337D0}"/>
              </a:ext>
            </a:extLst>
          </p:cNvPr>
          <p:cNvPicPr>
            <a:picLocks noChangeAspect="1"/>
          </p:cNvPicPr>
          <p:nvPr/>
        </p:nvPicPr>
        <p:blipFill>
          <a:blip r:embed="rId2"/>
          <a:stretch>
            <a:fillRect/>
          </a:stretch>
        </p:blipFill>
        <p:spPr>
          <a:xfrm>
            <a:off x="4953000" y="971550"/>
            <a:ext cx="3878627" cy="3810000"/>
          </a:xfrm>
          <a:prstGeom prst="rect">
            <a:avLst/>
          </a:prstGeom>
        </p:spPr>
      </p:pic>
    </p:spTree>
    <p:extLst>
      <p:ext uri="{BB962C8B-B14F-4D97-AF65-F5344CB8AC3E}">
        <p14:creationId xmlns:p14="http://schemas.microsoft.com/office/powerpoint/2010/main" val="833195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xmlns="" id="{84CAB6DB-9DAB-A009-0FDA-F3070DFCAAE5}"/>
              </a:ext>
            </a:extLst>
          </p:cNvPr>
          <p:cNvSpPr>
            <a:spLocks noGrp="1"/>
          </p:cNvSpPr>
          <p:nvPr>
            <p:ph type="subTitle" idx="1"/>
          </p:nvPr>
        </p:nvSpPr>
        <p:spPr>
          <a:xfrm>
            <a:off x="0" y="0"/>
            <a:ext cx="4800600" cy="5143500"/>
          </a:xfrm>
        </p:spPr>
        <p:txBody>
          <a:bodyPr/>
          <a:lstStyle/>
          <a:p>
            <a:pPr algn="l"/>
            <a:r>
              <a:rPr lang="en-US" sz="1400" dirty="0"/>
              <a:t>7.Approve and Reserve Funds:</a:t>
            </a:r>
          </a:p>
          <a:p>
            <a:pPr algn="l"/>
            <a:r>
              <a:rPr lang="en-US" sz="1400" dirty="0"/>
              <a:t>•Once the funds check is passed and the transaction is approved, the funds are reserved in GL, reducing the available budget for that specific account.</a:t>
            </a:r>
          </a:p>
          <a:p>
            <a:pPr algn="l"/>
            <a:r>
              <a:rPr lang="en-US" sz="1400" dirty="0"/>
              <a:t>Summary of Navigation for Fund Reservation:</a:t>
            </a:r>
          </a:p>
          <a:p>
            <a:pPr algn="l"/>
            <a:r>
              <a:rPr lang="en-US" sz="1400" dirty="0"/>
              <a:t>•Setup Budget: General Ledger → Budgets → Define.</a:t>
            </a:r>
          </a:p>
          <a:p>
            <a:pPr algn="l"/>
            <a:r>
              <a:rPr lang="en-US" sz="1400" dirty="0"/>
              <a:t>•Post Budget Journal: General Ledger → Journals → Enter.</a:t>
            </a:r>
          </a:p>
          <a:p>
            <a:pPr algn="l"/>
            <a:r>
              <a:rPr lang="en-US" sz="1400" dirty="0"/>
              <a:t>•Reserve Funds via Encumbrances (if applicable): General Ledger → Journals → Enter → Select Encumbrance Type.</a:t>
            </a:r>
          </a:p>
          <a:p>
            <a:pPr algn="l"/>
            <a:r>
              <a:rPr lang="en-US" sz="1400" dirty="0"/>
              <a:t>•Perform Funds Check (in sub-ledger modules): Ensure that the transaction type in sub-ledgers such as Purchasing or Payables reserves funds based on your budget setup.</a:t>
            </a:r>
          </a:p>
        </p:txBody>
      </p:sp>
      <p:pic>
        <p:nvPicPr>
          <p:cNvPr id="8" name="Picture 7" descr="A screenshot of a computer&#10;&#10;Description automatically generated">
            <a:extLst>
              <a:ext uri="{FF2B5EF4-FFF2-40B4-BE49-F238E27FC236}">
                <a16:creationId xmlns:a16="http://schemas.microsoft.com/office/drawing/2014/main" xmlns="" id="{E7C0459C-F783-FAC3-2FBB-A930C59A005B}"/>
              </a:ext>
            </a:extLst>
          </p:cNvPr>
          <p:cNvPicPr>
            <a:picLocks noChangeAspect="1"/>
          </p:cNvPicPr>
          <p:nvPr/>
        </p:nvPicPr>
        <p:blipFill>
          <a:blip r:embed="rId2"/>
          <a:stretch>
            <a:fillRect/>
          </a:stretch>
        </p:blipFill>
        <p:spPr>
          <a:xfrm>
            <a:off x="4814582" y="742950"/>
            <a:ext cx="4139553" cy="4248150"/>
          </a:xfrm>
          <a:prstGeom prst="rect">
            <a:avLst/>
          </a:prstGeom>
        </p:spPr>
      </p:pic>
    </p:spTree>
    <p:extLst>
      <p:ext uri="{BB962C8B-B14F-4D97-AF65-F5344CB8AC3E}">
        <p14:creationId xmlns:p14="http://schemas.microsoft.com/office/powerpoint/2010/main" val="2390451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0"/>
            <a:ext cx="7239000" cy="1047750"/>
          </a:xfrm>
        </p:spPr>
        <p:txBody>
          <a:bodyPr/>
          <a:lstStyle/>
          <a:p>
            <a:r>
              <a:rPr lang="en-US" dirty="0">
                <a:latin typeface="Fjalla One" charset="0"/>
              </a:rPr>
              <a:t>Defining rows and columns for financial reports in Oracle ERP </a:t>
            </a:r>
            <a:br>
              <a:rPr lang="en-US" dirty="0">
                <a:latin typeface="Fjalla One" charset="0"/>
              </a:rPr>
            </a:br>
            <a:endParaRPr lang="en-US" dirty="0"/>
          </a:p>
        </p:txBody>
      </p:sp>
      <p:sp>
        <p:nvSpPr>
          <p:cNvPr id="6" name="TextBox 5"/>
          <p:cNvSpPr txBox="1"/>
          <p:nvPr/>
        </p:nvSpPr>
        <p:spPr>
          <a:xfrm>
            <a:off x="1066800" y="1123950"/>
            <a:ext cx="2971800" cy="338554"/>
          </a:xfrm>
          <a:prstGeom prst="rect">
            <a:avLst/>
          </a:prstGeom>
          <a:noFill/>
        </p:spPr>
        <p:txBody>
          <a:bodyPr wrap="square" rtlCol="0">
            <a:spAutoFit/>
          </a:bodyPr>
          <a:lstStyle/>
          <a:p>
            <a:r>
              <a:rPr lang="en-US" sz="1600" b="1" dirty="0"/>
              <a:t>1. Define Rows</a:t>
            </a:r>
          </a:p>
        </p:txBody>
      </p:sp>
      <p:sp>
        <p:nvSpPr>
          <p:cNvPr id="7" name="TextBox 6"/>
          <p:cNvSpPr txBox="1"/>
          <p:nvPr/>
        </p:nvSpPr>
        <p:spPr>
          <a:xfrm>
            <a:off x="1041400" y="1581150"/>
            <a:ext cx="3606800" cy="954107"/>
          </a:xfrm>
          <a:prstGeom prst="rect">
            <a:avLst/>
          </a:prstGeom>
          <a:noFill/>
        </p:spPr>
        <p:txBody>
          <a:bodyPr wrap="square" rtlCol="0">
            <a:spAutoFit/>
          </a:bodyPr>
          <a:lstStyle/>
          <a:p>
            <a:endParaRPr lang="en-US" dirty="0"/>
          </a:p>
          <a:p>
            <a:r>
              <a:rPr lang="en-US" dirty="0">
                <a:solidFill>
                  <a:schemeClr val="accent1">
                    <a:lumMod val="50000"/>
                  </a:schemeClr>
                </a:solidFill>
              </a:rPr>
              <a:t>Rows in financial reports typically represent accounts or data elements such as revenues, expenses, assets, liabilities, etc.</a:t>
            </a:r>
          </a:p>
        </p:txBody>
      </p:sp>
      <p:sp>
        <p:nvSpPr>
          <p:cNvPr id="8" name="Rectangle 7"/>
          <p:cNvSpPr/>
          <p:nvPr/>
        </p:nvSpPr>
        <p:spPr>
          <a:xfrm>
            <a:off x="1066800" y="2730501"/>
            <a:ext cx="2351926" cy="338554"/>
          </a:xfrm>
          <a:prstGeom prst="rect">
            <a:avLst/>
          </a:prstGeom>
        </p:spPr>
        <p:txBody>
          <a:bodyPr wrap="none">
            <a:spAutoFit/>
          </a:bodyPr>
          <a:lstStyle/>
          <a:p>
            <a:r>
              <a:rPr lang="en-US" sz="1600" b="1" dirty="0"/>
              <a:t>Steps to Define Rows:</a:t>
            </a:r>
          </a:p>
        </p:txBody>
      </p:sp>
      <p:sp>
        <p:nvSpPr>
          <p:cNvPr id="9" name="Rectangle 8"/>
          <p:cNvSpPr/>
          <p:nvPr/>
        </p:nvSpPr>
        <p:spPr>
          <a:xfrm>
            <a:off x="1041400" y="3333750"/>
            <a:ext cx="3683000" cy="1600200"/>
          </a:xfrm>
          <a:prstGeom prst="rect">
            <a:avLst/>
          </a:prstGeom>
        </p:spPr>
        <p:txBody>
          <a:bodyPr wrap="square">
            <a:spAutoFit/>
          </a:bodyPr>
          <a:lstStyle/>
          <a:p>
            <a:r>
              <a:rPr lang="en-US" dirty="0">
                <a:solidFill>
                  <a:schemeClr val="accent1">
                    <a:lumMod val="50000"/>
                  </a:schemeClr>
                </a:solidFill>
              </a:rPr>
              <a:t>Navigate to the Reporting Tool: Go to Reports and Analytics &gt; Financial Reporting Center </a:t>
            </a:r>
          </a:p>
          <a:p>
            <a:endParaRPr lang="en-US" dirty="0">
              <a:solidFill>
                <a:schemeClr val="accent1">
                  <a:lumMod val="50000"/>
                </a:schemeClr>
              </a:solidFill>
            </a:endParaRPr>
          </a:p>
          <a:p>
            <a:r>
              <a:rPr lang="en-US" dirty="0">
                <a:solidFill>
                  <a:schemeClr val="accent1">
                    <a:lumMod val="50000"/>
                  </a:schemeClr>
                </a:solidFill>
              </a:rPr>
              <a:t>Choose or Create a New Report: Select a report template or create a new financial report.</a:t>
            </a:r>
          </a:p>
        </p:txBody>
      </p:sp>
      <p:pic>
        <p:nvPicPr>
          <p:cNvPr id="1026" name="Picture 2" descr="C:\Users\New TRUST\Desktop\opics\IMG-20241021-WA00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954845"/>
            <a:ext cx="2286000" cy="228078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New TRUST\Desktop\opics\IMG-20241021-WA00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730501"/>
            <a:ext cx="2136006" cy="2409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2151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9107" y="209550"/>
            <a:ext cx="2428870" cy="338554"/>
          </a:xfrm>
          <a:prstGeom prst="rect">
            <a:avLst/>
          </a:prstGeom>
        </p:spPr>
        <p:txBody>
          <a:bodyPr wrap="none">
            <a:spAutoFit/>
          </a:bodyPr>
          <a:lstStyle/>
          <a:p>
            <a:r>
              <a:rPr lang="en-US" sz="1600" b="1" dirty="0"/>
              <a:t>Add Accounts to Rows</a:t>
            </a:r>
          </a:p>
        </p:txBody>
      </p:sp>
      <p:sp>
        <p:nvSpPr>
          <p:cNvPr id="4" name="Rectangle 3"/>
          <p:cNvSpPr/>
          <p:nvPr/>
        </p:nvSpPr>
        <p:spPr>
          <a:xfrm>
            <a:off x="1149107" y="1143000"/>
            <a:ext cx="4261093" cy="3539430"/>
          </a:xfrm>
          <a:prstGeom prst="rect">
            <a:avLst/>
          </a:prstGeom>
        </p:spPr>
        <p:txBody>
          <a:bodyPr wrap="square">
            <a:spAutoFit/>
          </a:bodyPr>
          <a:lstStyle/>
          <a:p>
            <a:r>
              <a:rPr lang="en-US" dirty="0">
                <a:solidFill>
                  <a:schemeClr val="accent1">
                    <a:lumMod val="50000"/>
                  </a:schemeClr>
                </a:solidFill>
              </a:rPr>
              <a:t>In the report layout, define the rows by selecting the specific General Ledger accounts or account groupings you want to display.</a:t>
            </a:r>
          </a:p>
          <a:p>
            <a:endParaRPr lang="en-US" dirty="0">
              <a:solidFill>
                <a:schemeClr val="accent1">
                  <a:lumMod val="50000"/>
                </a:schemeClr>
              </a:solidFill>
            </a:endParaRPr>
          </a:p>
          <a:p>
            <a:r>
              <a:rPr lang="en-US" dirty="0">
                <a:solidFill>
                  <a:schemeClr val="accent1">
                    <a:lumMod val="50000"/>
                  </a:schemeClr>
                </a:solidFill>
              </a:rPr>
              <a:t>For example, for an Income Statement, you might have rows for:</a:t>
            </a:r>
          </a:p>
          <a:p>
            <a:endParaRPr lang="en-US" dirty="0">
              <a:solidFill>
                <a:schemeClr val="accent1">
                  <a:lumMod val="50000"/>
                </a:schemeClr>
              </a:solidFill>
            </a:endParaRPr>
          </a:p>
          <a:p>
            <a:r>
              <a:rPr lang="en-US" dirty="0" smtClean="0">
                <a:solidFill>
                  <a:schemeClr val="accent1">
                    <a:lumMod val="50000"/>
                  </a:schemeClr>
                </a:solidFill>
              </a:rPr>
              <a:t>Revenues</a:t>
            </a:r>
            <a:endParaRPr lang="en-US" dirty="0">
              <a:solidFill>
                <a:schemeClr val="accent1">
                  <a:lumMod val="50000"/>
                </a:schemeClr>
              </a:solidFill>
            </a:endParaRPr>
          </a:p>
          <a:p>
            <a:r>
              <a:rPr lang="en-US" dirty="0">
                <a:solidFill>
                  <a:schemeClr val="accent1">
                    <a:lumMod val="50000"/>
                  </a:schemeClr>
                </a:solidFill>
              </a:rPr>
              <a:t>Cost of Goods Sold (COGS)</a:t>
            </a:r>
          </a:p>
          <a:p>
            <a:r>
              <a:rPr lang="en-US" dirty="0" smtClean="0">
                <a:solidFill>
                  <a:schemeClr val="accent1">
                    <a:lumMod val="50000"/>
                  </a:schemeClr>
                </a:solidFill>
              </a:rPr>
              <a:t>Gross </a:t>
            </a:r>
            <a:r>
              <a:rPr lang="en-US" dirty="0">
                <a:solidFill>
                  <a:schemeClr val="accent1">
                    <a:lumMod val="50000"/>
                  </a:schemeClr>
                </a:solidFill>
              </a:rPr>
              <a:t>Profit</a:t>
            </a:r>
          </a:p>
          <a:p>
            <a:r>
              <a:rPr lang="en-US" dirty="0" smtClean="0">
                <a:solidFill>
                  <a:schemeClr val="accent1">
                    <a:lumMod val="50000"/>
                  </a:schemeClr>
                </a:solidFill>
              </a:rPr>
              <a:t>Operating </a:t>
            </a:r>
            <a:r>
              <a:rPr lang="en-US" dirty="0">
                <a:solidFill>
                  <a:schemeClr val="accent1">
                    <a:lumMod val="50000"/>
                  </a:schemeClr>
                </a:solidFill>
              </a:rPr>
              <a:t>Expenses</a:t>
            </a:r>
          </a:p>
          <a:p>
            <a:r>
              <a:rPr lang="en-US" dirty="0" smtClean="0">
                <a:solidFill>
                  <a:schemeClr val="accent1">
                    <a:lumMod val="50000"/>
                  </a:schemeClr>
                </a:solidFill>
              </a:rPr>
              <a:t>Net </a:t>
            </a:r>
            <a:r>
              <a:rPr lang="en-US" dirty="0">
                <a:solidFill>
                  <a:schemeClr val="accent1">
                    <a:lumMod val="50000"/>
                  </a:schemeClr>
                </a:solidFill>
              </a:rPr>
              <a:t>Income</a:t>
            </a:r>
          </a:p>
          <a:p>
            <a:endParaRPr lang="en-US" dirty="0">
              <a:solidFill>
                <a:schemeClr val="accent1">
                  <a:lumMod val="50000"/>
                </a:schemeClr>
              </a:solidFill>
            </a:endParaRPr>
          </a:p>
          <a:p>
            <a:endParaRPr lang="en-US" dirty="0">
              <a:solidFill>
                <a:schemeClr val="accent1">
                  <a:lumMod val="50000"/>
                </a:schemeClr>
              </a:solidFill>
            </a:endParaRPr>
          </a:p>
          <a:p>
            <a:r>
              <a:rPr lang="en-US" dirty="0">
                <a:solidFill>
                  <a:schemeClr val="accent1">
                    <a:lumMod val="50000"/>
                  </a:schemeClr>
                </a:solidFill>
              </a:rPr>
              <a:t>You can include roll-ups of accounts (e.g., total operating expenses, total revenues).</a:t>
            </a:r>
          </a:p>
        </p:txBody>
      </p:sp>
      <p:pic>
        <p:nvPicPr>
          <p:cNvPr id="2050" name="Picture 2" descr="C:\Users\New TRUST\Desktop\opics\IMG-20241021-WA003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4800" y="209550"/>
            <a:ext cx="2844800" cy="193621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New TRUST\Desktop\opics\IMG-20241021-WA003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2545" y="2476500"/>
            <a:ext cx="3127055" cy="16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9775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209550"/>
            <a:ext cx="1643399" cy="338554"/>
          </a:xfrm>
          <a:prstGeom prst="rect">
            <a:avLst/>
          </a:prstGeom>
        </p:spPr>
        <p:txBody>
          <a:bodyPr wrap="none">
            <a:spAutoFit/>
          </a:bodyPr>
          <a:lstStyle/>
          <a:p>
            <a:r>
              <a:rPr lang="en-US" sz="1600" b="1" dirty="0"/>
              <a:t>Dynamic Rows</a:t>
            </a:r>
          </a:p>
        </p:txBody>
      </p:sp>
      <p:sp>
        <p:nvSpPr>
          <p:cNvPr id="3" name="Rectangle 2"/>
          <p:cNvSpPr/>
          <p:nvPr/>
        </p:nvSpPr>
        <p:spPr>
          <a:xfrm>
            <a:off x="1143000" y="755868"/>
            <a:ext cx="3505200" cy="1815882"/>
          </a:xfrm>
          <a:prstGeom prst="rect">
            <a:avLst/>
          </a:prstGeom>
        </p:spPr>
        <p:txBody>
          <a:bodyPr wrap="square">
            <a:spAutoFit/>
          </a:bodyPr>
          <a:lstStyle/>
          <a:p>
            <a:r>
              <a:rPr lang="en-US" dirty="0" smtClean="0">
                <a:solidFill>
                  <a:schemeClr val="accent1">
                    <a:lumMod val="50000"/>
                  </a:schemeClr>
                </a:solidFill>
              </a:rPr>
              <a:t>For </a:t>
            </a:r>
            <a:r>
              <a:rPr lang="en-US" dirty="0">
                <a:solidFill>
                  <a:schemeClr val="accent1">
                    <a:lumMod val="50000"/>
                  </a:schemeClr>
                </a:solidFill>
              </a:rPr>
              <a:t>more flexibility, use dynamic row definitions that automatically adjust based on account combinations or filters (e.g., all expense accounts for a particular department).</a:t>
            </a:r>
          </a:p>
          <a:p>
            <a:endParaRPr lang="en-US" dirty="0">
              <a:solidFill>
                <a:schemeClr val="accent1">
                  <a:lumMod val="50000"/>
                </a:schemeClr>
              </a:solidFill>
            </a:endParaRPr>
          </a:p>
          <a:p>
            <a:r>
              <a:rPr lang="en-US" dirty="0">
                <a:solidFill>
                  <a:schemeClr val="accent1">
                    <a:lumMod val="50000"/>
                  </a:schemeClr>
                </a:solidFill>
              </a:rPr>
              <a:t>You can filter rows by segments such as cost center, department, or product line.</a:t>
            </a:r>
          </a:p>
        </p:txBody>
      </p:sp>
      <p:sp>
        <p:nvSpPr>
          <p:cNvPr id="4" name="Rectangle 3"/>
          <p:cNvSpPr/>
          <p:nvPr/>
        </p:nvSpPr>
        <p:spPr>
          <a:xfrm>
            <a:off x="1143000" y="2705101"/>
            <a:ext cx="1547218" cy="307777"/>
          </a:xfrm>
          <a:prstGeom prst="rect">
            <a:avLst/>
          </a:prstGeom>
        </p:spPr>
        <p:txBody>
          <a:bodyPr wrap="none">
            <a:spAutoFit/>
          </a:bodyPr>
          <a:lstStyle/>
          <a:p>
            <a:r>
              <a:rPr lang="en-US" b="1" dirty="0"/>
              <a:t>Row Formatting</a:t>
            </a:r>
          </a:p>
        </p:txBody>
      </p:sp>
      <p:sp>
        <p:nvSpPr>
          <p:cNvPr id="5" name="Rectangle 4"/>
          <p:cNvSpPr/>
          <p:nvPr/>
        </p:nvSpPr>
        <p:spPr>
          <a:xfrm>
            <a:off x="1143000" y="3105150"/>
            <a:ext cx="4572000" cy="1815882"/>
          </a:xfrm>
          <a:prstGeom prst="rect">
            <a:avLst/>
          </a:prstGeom>
        </p:spPr>
        <p:txBody>
          <a:bodyPr>
            <a:spAutoFit/>
          </a:bodyPr>
          <a:lstStyle/>
          <a:p>
            <a:r>
              <a:rPr lang="en-US" dirty="0">
                <a:solidFill>
                  <a:schemeClr val="accent1">
                    <a:lumMod val="50000"/>
                  </a:schemeClr>
                </a:solidFill>
              </a:rPr>
              <a:t>Subtotals: Define subtotals for groups of rows (e.g., total operating expenses).</a:t>
            </a:r>
          </a:p>
          <a:p>
            <a:endParaRPr lang="en-US" dirty="0">
              <a:solidFill>
                <a:schemeClr val="accent1">
                  <a:lumMod val="50000"/>
                </a:schemeClr>
              </a:solidFill>
            </a:endParaRPr>
          </a:p>
          <a:p>
            <a:r>
              <a:rPr lang="en-US" dirty="0">
                <a:solidFill>
                  <a:schemeClr val="accent1">
                    <a:lumMod val="50000"/>
                  </a:schemeClr>
                </a:solidFill>
              </a:rPr>
              <a:t>Filters: Apply filters to only display certain accounts (e.g., filter by department or business unit).</a:t>
            </a:r>
          </a:p>
          <a:p>
            <a:endParaRPr lang="en-US" dirty="0">
              <a:solidFill>
                <a:schemeClr val="accent1">
                  <a:lumMod val="50000"/>
                </a:schemeClr>
              </a:solidFill>
            </a:endParaRPr>
          </a:p>
          <a:p>
            <a:r>
              <a:rPr lang="en-US" dirty="0">
                <a:solidFill>
                  <a:schemeClr val="accent1">
                    <a:lumMod val="50000"/>
                  </a:schemeClr>
                </a:solidFill>
              </a:rPr>
              <a:t>Formulas: You can create custom rows using formulas (e.g., a row for Gross Profit = Revenues â€“ COGS).</a:t>
            </a:r>
          </a:p>
        </p:txBody>
      </p:sp>
      <p:pic>
        <p:nvPicPr>
          <p:cNvPr id="3074" name="Picture 2" descr="C:\Users\New TRUST\Desktop\opics\IMG-20241021-WA003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3782" y="209550"/>
            <a:ext cx="2653601"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New TRUST\Desktop\opics\IMG-20241021-WA003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5286" y="2705101"/>
            <a:ext cx="2612097" cy="1356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6116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p>
            <a:pPr lvl="0"/>
            <a:r>
              <a:rPr lang="en-US" dirty="0"/>
              <a:t>General Ledger (GL)</a:t>
            </a:r>
            <a:endParaRPr dirty="0"/>
          </a:p>
        </p:txBody>
      </p:sp>
      <p:sp>
        <p:nvSpPr>
          <p:cNvPr id="1891" name="Google Shape;1891;p36"/>
          <p:cNvSpPr txBox="1">
            <a:spLocks noGrp="1"/>
          </p:cNvSpPr>
          <p:nvPr>
            <p:ph type="body" idx="1"/>
          </p:nvPr>
        </p:nvSpPr>
        <p:spPr>
          <a:xfrm>
            <a:off x="685800" y="895350"/>
            <a:ext cx="7705500" cy="4014900"/>
          </a:xfrm>
          <a:prstGeom prst="rect">
            <a:avLst/>
          </a:prstGeom>
        </p:spPr>
        <p:txBody>
          <a:bodyPr spcFirstLastPara="1" wrap="square" lIns="91425" tIns="91425" rIns="91425" bIns="91425" anchor="ctr" anchorCtr="0">
            <a:noAutofit/>
          </a:bodyPr>
          <a:lstStyle/>
          <a:p>
            <a:pPr marL="0" lvl="0" indent="0">
              <a:buClr>
                <a:schemeClr val="dk1"/>
              </a:buClr>
              <a:buSzPts val="1100"/>
              <a:buNone/>
            </a:pPr>
            <a:r>
              <a:rPr lang="en-US" dirty="0"/>
              <a:t>in Oracle ERP is the central repository for all financial data. It provides the foundation for financial reporting and accounting in an organization. Here's a summary of its key features and functionalities:</a:t>
            </a:r>
          </a:p>
          <a:p>
            <a:pPr marL="0" lvl="0" indent="0">
              <a:buClr>
                <a:schemeClr val="dk1"/>
              </a:buClr>
              <a:buSzPts val="1100"/>
              <a:buNone/>
            </a:pPr>
            <a:endParaRPr lang="en-US" dirty="0"/>
          </a:p>
          <a:p>
            <a:r>
              <a:rPr lang="en-US" b="1" dirty="0"/>
              <a:t>Chart of Accounts</a:t>
            </a:r>
            <a:r>
              <a:rPr lang="en-US" dirty="0"/>
              <a:t>: GL manages the chart of accounts, which is a structured framework that defines how financial transactions are categorized and recorded. This helps in tracking assets, liabilities, income, and expenses accurately.</a:t>
            </a:r>
          </a:p>
          <a:p>
            <a:r>
              <a:rPr lang="en-US" b="1" dirty="0"/>
              <a:t>Financial Accounting</a:t>
            </a:r>
            <a:r>
              <a:rPr lang="en-US" dirty="0"/>
              <a:t>: It collects and consolidates accounting data from other modules (like AP, AR, and FA) to provide an overall financial picture. All accounting entries are processed and posted in GL.</a:t>
            </a:r>
          </a:p>
          <a:p>
            <a:r>
              <a:rPr lang="en-US" b="1" dirty="0"/>
              <a:t>Budgeting and Control</a:t>
            </a:r>
            <a:r>
              <a:rPr lang="en-US" dirty="0"/>
              <a:t>: GL supports budgeting by allowing you to create and manage multiple budget versions, track actuals versus budget, and analyze variances.</a:t>
            </a:r>
          </a:p>
          <a:p>
            <a:r>
              <a:rPr lang="en-US" b="1" dirty="0"/>
              <a:t>Reporting</a:t>
            </a:r>
            <a:r>
              <a:rPr lang="en-US" dirty="0"/>
              <a:t>: Oracle GL provides tools for financial reporting, including income statements, balance sheets, and cash flow statements. Users can also create customized reports using tools like Oracle Financial Reporting Studio.</a:t>
            </a:r>
          </a:p>
          <a:p>
            <a:r>
              <a:rPr lang="en-US" b="1" dirty="0"/>
              <a:t>Multi-Currency and Multi-Ledger Support</a:t>
            </a:r>
            <a:r>
              <a:rPr lang="en-US" dirty="0"/>
              <a:t>: It allows organizations to manage transactions in different currencies, and consolidate financial information from multiple ledgers, which is useful for multinational companies.</a:t>
            </a:r>
          </a:p>
          <a:p>
            <a:r>
              <a:rPr lang="en-US" b="1" dirty="0"/>
              <a:t>Period Close</a:t>
            </a:r>
            <a:r>
              <a:rPr lang="en-US" dirty="0"/>
              <a:t>: The GL helps in managing period-end and year-end closing processes, ensuring that all financial transactions are accurately recorded before a financial period is closed.</a:t>
            </a:r>
          </a:p>
          <a:p>
            <a:r>
              <a:rPr lang="en-US" b="1" dirty="0"/>
              <a:t>Journal Entries</a:t>
            </a:r>
            <a:r>
              <a:rPr lang="en-US" dirty="0"/>
              <a:t>: Users can create manual and automatic journal entries for recording various transactions. It also supports recurring journals and allocations for efficient transaction management.</a:t>
            </a:r>
            <a:endParaRPr dirty="0">
              <a:latin typeface="Barlow Semi Condensed"/>
              <a:ea typeface="Barlow Semi Condensed"/>
              <a:cs typeface="Barlow Semi Condensed"/>
              <a:sym typeface="Barlow Semi Condensed"/>
            </a:endParaRPr>
          </a:p>
          <a:p>
            <a:pPr marL="0" lvl="0" indent="0">
              <a:spcBef>
                <a:spcPts val="1600"/>
              </a:spcBef>
              <a:buClr>
                <a:schemeClr val="dk1"/>
              </a:buClr>
              <a:buSzPts val="1100"/>
              <a:buNone/>
            </a:pPr>
            <a:r>
              <a:rPr lang="en-US" dirty="0"/>
              <a:t>The GL module integrates with other Oracle ERP modules to provide an accurate and up-to-date financial view of the organization, supporting decision-making and financial analysis.</a:t>
            </a:r>
            <a:endParaRPr dirty="0">
              <a:latin typeface="Barlow Semi Condensed"/>
              <a:ea typeface="Barlow Semi Condensed"/>
              <a:cs typeface="Barlow Semi Condensed"/>
              <a:sym typeface="Barlow Semi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209550"/>
            <a:ext cx="5455340" cy="338554"/>
          </a:xfrm>
          <a:prstGeom prst="rect">
            <a:avLst/>
          </a:prstGeom>
        </p:spPr>
        <p:txBody>
          <a:bodyPr wrap="none">
            <a:spAutoFit/>
          </a:bodyPr>
          <a:lstStyle/>
          <a:p>
            <a:r>
              <a:rPr lang="en-US" sz="1600" b="1" smtClean="0"/>
              <a:t>2. Define Columns (Periods, Currencies, or Variances)</a:t>
            </a:r>
            <a:endParaRPr lang="en-US" sz="1600" b="1" dirty="0"/>
          </a:p>
        </p:txBody>
      </p:sp>
      <p:sp>
        <p:nvSpPr>
          <p:cNvPr id="4" name="Rectangle 3"/>
          <p:cNvSpPr/>
          <p:nvPr/>
        </p:nvSpPr>
        <p:spPr>
          <a:xfrm>
            <a:off x="1143000" y="819150"/>
            <a:ext cx="4419600" cy="523220"/>
          </a:xfrm>
          <a:prstGeom prst="rect">
            <a:avLst/>
          </a:prstGeom>
        </p:spPr>
        <p:txBody>
          <a:bodyPr wrap="square">
            <a:spAutoFit/>
          </a:bodyPr>
          <a:lstStyle/>
          <a:p>
            <a:r>
              <a:rPr lang="en-US" dirty="0">
                <a:solidFill>
                  <a:schemeClr val="accent1">
                    <a:lumMod val="50000"/>
                  </a:schemeClr>
                </a:solidFill>
              </a:rPr>
              <a:t>Columns typically represent time periods, variances, or other financial elements such as currencies.</a:t>
            </a:r>
          </a:p>
        </p:txBody>
      </p:sp>
      <p:sp>
        <p:nvSpPr>
          <p:cNvPr id="5" name="Rectangle 4"/>
          <p:cNvSpPr/>
          <p:nvPr/>
        </p:nvSpPr>
        <p:spPr>
          <a:xfrm>
            <a:off x="1143000" y="1581150"/>
            <a:ext cx="4572000" cy="830997"/>
          </a:xfrm>
          <a:prstGeom prst="rect">
            <a:avLst/>
          </a:prstGeom>
        </p:spPr>
        <p:txBody>
          <a:bodyPr>
            <a:spAutoFit/>
          </a:bodyPr>
          <a:lstStyle/>
          <a:p>
            <a:r>
              <a:rPr lang="en-US" sz="1600" b="1" dirty="0" smtClean="0"/>
              <a:t>Steps to Define Columns:</a:t>
            </a:r>
          </a:p>
          <a:p>
            <a:endParaRPr lang="en-US" sz="1600" b="1" dirty="0" smtClean="0"/>
          </a:p>
          <a:p>
            <a:r>
              <a:rPr lang="en-US" sz="1600" b="1" dirty="0" smtClean="0"/>
              <a:t>Select Time Periods:</a:t>
            </a:r>
            <a:endParaRPr lang="en-US" sz="1600" b="1" dirty="0"/>
          </a:p>
        </p:txBody>
      </p:sp>
      <p:sp>
        <p:nvSpPr>
          <p:cNvPr id="6" name="Rectangle 5"/>
          <p:cNvSpPr/>
          <p:nvPr/>
        </p:nvSpPr>
        <p:spPr>
          <a:xfrm>
            <a:off x="1143000" y="2622203"/>
            <a:ext cx="3886200" cy="1600438"/>
          </a:xfrm>
          <a:prstGeom prst="rect">
            <a:avLst/>
          </a:prstGeom>
        </p:spPr>
        <p:txBody>
          <a:bodyPr wrap="square">
            <a:spAutoFit/>
          </a:bodyPr>
          <a:lstStyle/>
          <a:p>
            <a:r>
              <a:rPr lang="en-US" dirty="0">
                <a:solidFill>
                  <a:schemeClr val="accent1">
                    <a:lumMod val="50000"/>
                  </a:schemeClr>
                </a:solidFill>
              </a:rPr>
              <a:t>Columns usually represent time periods like monthly, quarterly, year-to-date, or comparison periods (e.g., current year vs. prior year).</a:t>
            </a:r>
          </a:p>
          <a:p>
            <a:endParaRPr lang="en-US" dirty="0">
              <a:solidFill>
                <a:schemeClr val="accent1">
                  <a:lumMod val="50000"/>
                </a:schemeClr>
              </a:solidFill>
            </a:endParaRPr>
          </a:p>
          <a:p>
            <a:r>
              <a:rPr lang="en-US" dirty="0">
                <a:solidFill>
                  <a:schemeClr val="accent1">
                    <a:lumMod val="50000"/>
                  </a:schemeClr>
                </a:solidFill>
              </a:rPr>
              <a:t>Choose from available period options in the report template (e.g., current month, last year, or fiscal year).</a:t>
            </a:r>
          </a:p>
        </p:txBody>
      </p:sp>
      <p:pic>
        <p:nvPicPr>
          <p:cNvPr id="4098" name="Picture 2" descr="C:\Users\New TRUST\Desktop\opics\IMG-20241021-WA003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823" y="819150"/>
            <a:ext cx="2443802" cy="1592997"/>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New TRUST\Desktop\opics\IMG-20241021-WA003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076" y="2603153"/>
            <a:ext cx="2622549" cy="2107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3992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5400" y="270877"/>
            <a:ext cx="3363421" cy="338554"/>
          </a:xfrm>
          <a:prstGeom prst="rect">
            <a:avLst/>
          </a:prstGeom>
        </p:spPr>
        <p:txBody>
          <a:bodyPr wrap="none">
            <a:spAutoFit/>
          </a:bodyPr>
          <a:lstStyle/>
          <a:p>
            <a:r>
              <a:rPr lang="en-US" sz="1600" b="1" dirty="0"/>
              <a:t>Add Currency/Unit Conversions:</a:t>
            </a:r>
          </a:p>
        </p:txBody>
      </p:sp>
      <p:sp>
        <p:nvSpPr>
          <p:cNvPr id="3" name="Rectangle 2"/>
          <p:cNvSpPr/>
          <p:nvPr/>
        </p:nvSpPr>
        <p:spPr>
          <a:xfrm>
            <a:off x="1295400" y="797799"/>
            <a:ext cx="4572000" cy="1169551"/>
          </a:xfrm>
          <a:prstGeom prst="rect">
            <a:avLst/>
          </a:prstGeom>
        </p:spPr>
        <p:txBody>
          <a:bodyPr>
            <a:spAutoFit/>
          </a:bodyPr>
          <a:lstStyle/>
          <a:p>
            <a:r>
              <a:rPr lang="en-US" dirty="0" smtClean="0">
                <a:solidFill>
                  <a:schemeClr val="accent1">
                    <a:lumMod val="50000"/>
                  </a:schemeClr>
                </a:solidFill>
              </a:rPr>
              <a:t>For multi-currency reports, you can define columns for different currencies or apply currency translation rules.</a:t>
            </a:r>
          </a:p>
          <a:p>
            <a:endParaRPr lang="en-US" dirty="0" smtClean="0">
              <a:solidFill>
                <a:schemeClr val="accent1">
                  <a:lumMod val="50000"/>
                </a:schemeClr>
              </a:solidFill>
            </a:endParaRPr>
          </a:p>
          <a:p>
            <a:r>
              <a:rPr lang="en-US" dirty="0" smtClean="0">
                <a:solidFill>
                  <a:schemeClr val="accent1">
                    <a:lumMod val="50000"/>
                  </a:schemeClr>
                </a:solidFill>
              </a:rPr>
              <a:t>Columns can also include conversions to thousands, millions, etc.</a:t>
            </a:r>
            <a:endParaRPr lang="en-US" dirty="0">
              <a:solidFill>
                <a:schemeClr val="accent1">
                  <a:lumMod val="50000"/>
                </a:schemeClr>
              </a:solidFill>
            </a:endParaRPr>
          </a:p>
        </p:txBody>
      </p:sp>
      <p:sp>
        <p:nvSpPr>
          <p:cNvPr id="4" name="Rectangle 3"/>
          <p:cNvSpPr/>
          <p:nvPr/>
        </p:nvSpPr>
        <p:spPr>
          <a:xfrm>
            <a:off x="1320800" y="2098069"/>
            <a:ext cx="2042547" cy="338554"/>
          </a:xfrm>
          <a:prstGeom prst="rect">
            <a:avLst/>
          </a:prstGeom>
        </p:spPr>
        <p:txBody>
          <a:bodyPr wrap="none">
            <a:spAutoFit/>
          </a:bodyPr>
          <a:lstStyle/>
          <a:p>
            <a:r>
              <a:rPr lang="en-US" sz="1600" b="1" dirty="0"/>
              <a:t>Variance Columns:</a:t>
            </a:r>
          </a:p>
        </p:txBody>
      </p:sp>
      <p:sp>
        <p:nvSpPr>
          <p:cNvPr id="5" name="Rectangle 4"/>
          <p:cNvSpPr/>
          <p:nvPr/>
        </p:nvSpPr>
        <p:spPr>
          <a:xfrm>
            <a:off x="1270000" y="2688431"/>
            <a:ext cx="4572000" cy="2246769"/>
          </a:xfrm>
          <a:prstGeom prst="rect">
            <a:avLst/>
          </a:prstGeom>
        </p:spPr>
        <p:txBody>
          <a:bodyPr>
            <a:spAutoFit/>
          </a:bodyPr>
          <a:lstStyle/>
          <a:p>
            <a:r>
              <a:rPr lang="en-US" dirty="0">
                <a:solidFill>
                  <a:schemeClr val="accent1">
                    <a:lumMod val="50000"/>
                  </a:schemeClr>
                </a:solidFill>
              </a:rPr>
              <a:t>Create columns for variances such as:</a:t>
            </a:r>
          </a:p>
          <a:p>
            <a:endParaRPr lang="en-US" dirty="0">
              <a:solidFill>
                <a:schemeClr val="accent1">
                  <a:lumMod val="50000"/>
                </a:schemeClr>
              </a:solidFill>
            </a:endParaRPr>
          </a:p>
          <a:p>
            <a:r>
              <a:rPr lang="en-US" dirty="0">
                <a:solidFill>
                  <a:schemeClr val="accent1">
                    <a:lumMod val="50000"/>
                  </a:schemeClr>
                </a:solidFill>
              </a:rPr>
              <a:t>Actual vs. Budget</a:t>
            </a:r>
          </a:p>
          <a:p>
            <a:endParaRPr lang="en-US" dirty="0">
              <a:solidFill>
                <a:schemeClr val="accent1">
                  <a:lumMod val="50000"/>
                </a:schemeClr>
              </a:solidFill>
            </a:endParaRPr>
          </a:p>
          <a:p>
            <a:r>
              <a:rPr lang="en-US" dirty="0">
                <a:solidFill>
                  <a:schemeClr val="accent1">
                    <a:lumMod val="50000"/>
                  </a:schemeClr>
                </a:solidFill>
              </a:rPr>
              <a:t>Use formulas for variance calculations (e.g., percentage or absolute change).</a:t>
            </a:r>
          </a:p>
          <a:p>
            <a:endParaRPr lang="en-US" dirty="0">
              <a:solidFill>
                <a:schemeClr val="accent1">
                  <a:lumMod val="50000"/>
                </a:schemeClr>
              </a:solidFill>
            </a:endParaRPr>
          </a:p>
          <a:p>
            <a:r>
              <a:rPr lang="en-US" dirty="0">
                <a:solidFill>
                  <a:schemeClr val="accent1">
                    <a:lumMod val="50000"/>
                  </a:schemeClr>
                </a:solidFill>
              </a:rPr>
              <a:t>Custom Calculations: You can create custom formulas for specific columns (e.g., calculate percentages, ratios).</a:t>
            </a:r>
          </a:p>
        </p:txBody>
      </p:sp>
      <p:pic>
        <p:nvPicPr>
          <p:cNvPr id="5122" name="Picture 2" descr="C:\Users\New TRUST\Desktop\opics\IMG-20241021-WA003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3966" y="270877"/>
            <a:ext cx="2260467" cy="241755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New TRUST\Desktop\opics\IMG-20241021-WA003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752620"/>
            <a:ext cx="2133600" cy="213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393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6800" y="240824"/>
            <a:ext cx="3886200" cy="4647426"/>
          </a:xfrm>
          <a:prstGeom prst="rect">
            <a:avLst/>
          </a:prstGeom>
        </p:spPr>
        <p:txBody>
          <a:bodyPr wrap="square">
            <a:spAutoFit/>
          </a:bodyPr>
          <a:lstStyle/>
          <a:p>
            <a:r>
              <a:rPr lang="en-US" sz="1600" b="1" dirty="0"/>
              <a:t>Column Formatting:</a:t>
            </a:r>
          </a:p>
          <a:p>
            <a:endParaRPr lang="en-US" dirty="0"/>
          </a:p>
          <a:p>
            <a:r>
              <a:rPr lang="en-US" dirty="0">
                <a:solidFill>
                  <a:schemeClr val="accent1">
                    <a:lumMod val="50000"/>
                  </a:schemeClr>
                </a:solidFill>
              </a:rPr>
              <a:t>Adjust Number Formatting: You can define the format (e.g., currency symbols, decimal places, percentages).</a:t>
            </a:r>
          </a:p>
          <a:p>
            <a:endParaRPr lang="en-US" dirty="0">
              <a:solidFill>
                <a:schemeClr val="accent1">
                  <a:lumMod val="50000"/>
                </a:schemeClr>
              </a:solidFill>
            </a:endParaRPr>
          </a:p>
          <a:p>
            <a:r>
              <a:rPr lang="en-US" dirty="0">
                <a:solidFill>
                  <a:schemeClr val="accent1">
                    <a:lumMod val="50000"/>
                  </a:schemeClr>
                </a:solidFill>
              </a:rPr>
              <a:t>Alignment: Adjust the column alignment for better readability</a:t>
            </a:r>
            <a:r>
              <a:rPr lang="en-US" dirty="0" smtClean="0">
                <a:solidFill>
                  <a:schemeClr val="accent1">
                    <a:lumMod val="50000"/>
                  </a:schemeClr>
                </a:solidFill>
              </a:rPr>
              <a:t>.</a:t>
            </a:r>
          </a:p>
          <a:p>
            <a:endParaRPr lang="en-US" dirty="0">
              <a:solidFill>
                <a:schemeClr val="accent1">
                  <a:lumMod val="50000"/>
                </a:schemeClr>
              </a:solidFill>
            </a:endParaRPr>
          </a:p>
          <a:p>
            <a:r>
              <a:rPr lang="en-US" sz="1600" b="1" dirty="0"/>
              <a:t>3. Final Formatting and Customization</a:t>
            </a:r>
          </a:p>
          <a:p>
            <a:endParaRPr lang="en-US" dirty="0">
              <a:solidFill>
                <a:schemeClr val="accent1">
                  <a:lumMod val="50000"/>
                </a:schemeClr>
              </a:solidFill>
            </a:endParaRPr>
          </a:p>
          <a:p>
            <a:r>
              <a:rPr lang="en-US" dirty="0">
                <a:solidFill>
                  <a:schemeClr val="accent1">
                    <a:lumMod val="50000"/>
                  </a:schemeClr>
                </a:solidFill>
              </a:rPr>
              <a:t>Preview and Modify: Before finalizing the report, use the preview function to see how the report will look with actual data.</a:t>
            </a:r>
          </a:p>
          <a:p>
            <a:endParaRPr lang="en-US" dirty="0">
              <a:solidFill>
                <a:schemeClr val="accent1">
                  <a:lumMod val="50000"/>
                </a:schemeClr>
              </a:solidFill>
            </a:endParaRPr>
          </a:p>
          <a:p>
            <a:r>
              <a:rPr lang="en-US" dirty="0">
                <a:solidFill>
                  <a:schemeClr val="accent1">
                    <a:lumMod val="50000"/>
                  </a:schemeClr>
                </a:solidFill>
              </a:rPr>
              <a:t>Set Conditions: Define conditions to highlight rows/columns that exceed thresholds (e.g., expenses over budget).</a:t>
            </a:r>
          </a:p>
          <a:p>
            <a:endParaRPr lang="en-US" dirty="0">
              <a:solidFill>
                <a:schemeClr val="accent1">
                  <a:lumMod val="50000"/>
                </a:schemeClr>
              </a:solidFill>
            </a:endParaRPr>
          </a:p>
          <a:p>
            <a:r>
              <a:rPr lang="en-US" dirty="0">
                <a:solidFill>
                  <a:schemeClr val="accent1">
                    <a:lumMod val="50000"/>
                  </a:schemeClr>
                </a:solidFill>
              </a:rPr>
              <a:t>Page Layout: Customize the page layout (e.g., fit rows to a page, adjust margins</a:t>
            </a:r>
            <a:r>
              <a:rPr lang="en-US" dirty="0" smtClean="0">
                <a:solidFill>
                  <a:schemeClr val="accent1">
                    <a:lumMod val="50000"/>
                  </a:schemeClr>
                </a:solidFill>
              </a:rPr>
              <a:t>).</a:t>
            </a:r>
            <a:endParaRPr lang="en-US" dirty="0">
              <a:solidFill>
                <a:schemeClr val="accent1">
                  <a:lumMod val="50000"/>
                </a:schemeClr>
              </a:solidFill>
            </a:endParaRPr>
          </a:p>
        </p:txBody>
      </p:sp>
      <p:pic>
        <p:nvPicPr>
          <p:cNvPr id="6146" name="Picture 2" descr="C:\Users\New TRUST\Desktop\opics\IMG-20241021-WA003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401" y="240824"/>
            <a:ext cx="2362200" cy="2153975"/>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New TRUST\Desktop\opics\IMG-20241021-WA00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0401" y="2583586"/>
            <a:ext cx="2343730" cy="204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6523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209550"/>
            <a:ext cx="4572000" cy="2277547"/>
          </a:xfrm>
          <a:prstGeom prst="rect">
            <a:avLst/>
          </a:prstGeom>
        </p:spPr>
        <p:txBody>
          <a:bodyPr>
            <a:spAutoFit/>
          </a:bodyPr>
          <a:lstStyle/>
          <a:p>
            <a:r>
              <a:rPr lang="en-US" sz="1600" b="1" dirty="0"/>
              <a:t>4. Save, Run, and Schedule the Report</a:t>
            </a:r>
          </a:p>
          <a:p>
            <a:endParaRPr lang="en-US" dirty="0"/>
          </a:p>
          <a:p>
            <a:r>
              <a:rPr lang="en-US" dirty="0">
                <a:solidFill>
                  <a:schemeClr val="accent1">
                    <a:lumMod val="50000"/>
                  </a:schemeClr>
                </a:solidFill>
              </a:rPr>
              <a:t>Save the report once you're satisfied with the rows and columns.</a:t>
            </a:r>
          </a:p>
          <a:p>
            <a:endParaRPr lang="en-US" dirty="0">
              <a:solidFill>
                <a:schemeClr val="accent1">
                  <a:lumMod val="50000"/>
                </a:schemeClr>
              </a:solidFill>
            </a:endParaRPr>
          </a:p>
          <a:p>
            <a:r>
              <a:rPr lang="en-US" dirty="0">
                <a:solidFill>
                  <a:schemeClr val="accent1">
                    <a:lumMod val="50000"/>
                  </a:schemeClr>
                </a:solidFill>
              </a:rPr>
              <a:t>Schedule the report to run automatically at regular intervals if needed.</a:t>
            </a:r>
          </a:p>
          <a:p>
            <a:endParaRPr lang="en-US" dirty="0">
              <a:solidFill>
                <a:schemeClr val="accent1">
                  <a:lumMod val="50000"/>
                </a:schemeClr>
              </a:solidFill>
            </a:endParaRPr>
          </a:p>
          <a:p>
            <a:r>
              <a:rPr lang="en-US" dirty="0">
                <a:solidFill>
                  <a:schemeClr val="accent1">
                    <a:lumMod val="50000"/>
                  </a:schemeClr>
                </a:solidFill>
              </a:rPr>
              <a:t>Distribute or share the report with other users, ensuring they have the correct access permissions.</a:t>
            </a:r>
          </a:p>
        </p:txBody>
      </p:sp>
      <p:pic>
        <p:nvPicPr>
          <p:cNvPr id="7170" name="Picture 2" descr="C:\Users\New TRUST\Desktop\opics\IMG-20241021-WA00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71973"/>
            <a:ext cx="2206191" cy="25527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New TRUST\Desktop\opics\IMG-20241021-WA00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800350"/>
            <a:ext cx="2362200" cy="208797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New TRUST\Desktop\opics\IMG-20241021-WA004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2800350"/>
            <a:ext cx="2147873" cy="2038350"/>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C:\Users\New TRUST\Desktop\opics\IMG-20241021-WA004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5200" y="3111500"/>
            <a:ext cx="2043454" cy="141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4252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49"/>
        <p:cNvGrpSpPr/>
        <p:nvPr/>
      </p:nvGrpSpPr>
      <p:grpSpPr>
        <a:xfrm>
          <a:off x="0" y="0"/>
          <a:ext cx="0" cy="0"/>
          <a:chOff x="0" y="0"/>
          <a:chExt cx="0" cy="0"/>
        </a:xfrm>
      </p:grpSpPr>
      <p:sp>
        <p:nvSpPr>
          <p:cNvPr id="4952" name="Google Shape;4952;p65"/>
          <p:cNvSpPr txBox="1">
            <a:spLocks noGrp="1"/>
          </p:cNvSpPr>
          <p:nvPr>
            <p:ph type="title"/>
          </p:nvPr>
        </p:nvSpPr>
        <p:spPr>
          <a:xfrm>
            <a:off x="2362200" y="2231136"/>
            <a:ext cx="4191000" cy="80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smtClean="0"/>
              <a:t>OUR TEAM MEMBERS :</a:t>
            </a:r>
            <a:endParaRPr sz="2000" dirty="0"/>
          </a:p>
        </p:txBody>
      </p:sp>
      <p:sp>
        <p:nvSpPr>
          <p:cNvPr id="5" name="Title 4"/>
          <p:cNvSpPr>
            <a:spLocks noGrp="1"/>
          </p:cNvSpPr>
          <p:nvPr>
            <p:ph type="title" idx="2"/>
          </p:nvPr>
        </p:nvSpPr>
        <p:spPr>
          <a:xfrm>
            <a:off x="1524000" y="1161288"/>
            <a:ext cx="5867400" cy="1069800"/>
          </a:xfrm>
        </p:spPr>
        <p:txBody>
          <a:bodyPr/>
          <a:lstStyle/>
          <a:p>
            <a:r>
              <a:rPr lang="en-US" sz="6000" dirty="0" smtClean="0"/>
              <a:t>THANK YOU !</a:t>
            </a:r>
            <a:endParaRPr lang="en-US" sz="6000" dirty="0"/>
          </a:p>
        </p:txBody>
      </p:sp>
      <p:sp>
        <p:nvSpPr>
          <p:cNvPr id="4" name="Subtitle 3"/>
          <p:cNvSpPr>
            <a:spLocks noGrp="1"/>
          </p:cNvSpPr>
          <p:nvPr>
            <p:ph type="subTitle" idx="1"/>
          </p:nvPr>
        </p:nvSpPr>
        <p:spPr>
          <a:xfrm>
            <a:off x="2667000" y="2800350"/>
            <a:ext cx="3656175" cy="1371600"/>
          </a:xfrm>
        </p:spPr>
        <p:txBody>
          <a:bodyPr/>
          <a:lstStyle/>
          <a:p>
            <a:r>
              <a:rPr lang="en-US" sz="1400" b="1" dirty="0" smtClean="0"/>
              <a:t>1. </a:t>
            </a:r>
            <a:r>
              <a:rPr lang="en-US" sz="1400" b="1" dirty="0" err="1" smtClean="0"/>
              <a:t>Yasmeen</a:t>
            </a:r>
            <a:r>
              <a:rPr lang="en-US" sz="1400" b="1" dirty="0" smtClean="0"/>
              <a:t> </a:t>
            </a:r>
            <a:r>
              <a:rPr lang="en-US" sz="1400" b="1" dirty="0"/>
              <a:t>Mohamed Mansour </a:t>
            </a:r>
            <a:r>
              <a:rPr lang="en-US" sz="1400" b="1" dirty="0" err="1" smtClean="0"/>
              <a:t>Menisy</a:t>
            </a:r>
            <a:endParaRPr lang="en-US" sz="1400" b="1" dirty="0"/>
          </a:p>
          <a:p>
            <a:r>
              <a:rPr lang="en-US" sz="1400" b="1" dirty="0" smtClean="0"/>
              <a:t>2</a:t>
            </a:r>
            <a:r>
              <a:rPr lang="en-US" sz="1400" b="1" dirty="0"/>
              <a:t>. </a:t>
            </a:r>
            <a:r>
              <a:rPr lang="en-US" sz="1400" b="1" dirty="0" err="1"/>
              <a:t>Nagwa</a:t>
            </a:r>
            <a:r>
              <a:rPr lang="en-US" sz="1400" b="1" dirty="0"/>
              <a:t> Ahmed Abdel </a:t>
            </a:r>
            <a:r>
              <a:rPr lang="en-US" sz="1400" b="1" dirty="0" err="1"/>
              <a:t>Gawad</a:t>
            </a:r>
            <a:r>
              <a:rPr lang="en-US" sz="1400" b="1" dirty="0"/>
              <a:t> </a:t>
            </a:r>
            <a:r>
              <a:rPr lang="en-US" sz="1400" b="1" dirty="0" err="1"/>
              <a:t>Soliman</a:t>
            </a:r>
            <a:endParaRPr lang="en-US" sz="1400" b="1" dirty="0"/>
          </a:p>
          <a:p>
            <a:r>
              <a:rPr lang="en-US" sz="1400" b="1" dirty="0"/>
              <a:t>3. </a:t>
            </a:r>
            <a:r>
              <a:rPr lang="en-US" sz="1400" b="1" dirty="0" err="1"/>
              <a:t>Doaa</a:t>
            </a:r>
            <a:r>
              <a:rPr lang="en-US" sz="1400" b="1" dirty="0"/>
              <a:t> Nasser Mohamed</a:t>
            </a:r>
          </a:p>
          <a:p>
            <a:r>
              <a:rPr lang="en-US" sz="1400" b="1" dirty="0"/>
              <a:t>4. </a:t>
            </a:r>
            <a:r>
              <a:rPr lang="en-US" sz="1400" b="1" dirty="0" err="1"/>
              <a:t>Aya</a:t>
            </a:r>
            <a:r>
              <a:rPr lang="en-US" sz="1400" b="1" dirty="0"/>
              <a:t> </a:t>
            </a:r>
            <a:r>
              <a:rPr lang="en-US" sz="1400" b="1" dirty="0" err="1"/>
              <a:t>Tarek</a:t>
            </a:r>
            <a:r>
              <a:rPr lang="en-US" sz="1400" b="1" dirty="0"/>
              <a:t> Mahmoud </a:t>
            </a:r>
            <a:r>
              <a:rPr lang="en-US" sz="1400" b="1" dirty="0" err="1"/>
              <a:t>Khattab</a:t>
            </a:r>
            <a:endParaRPr lang="en-US" sz="1400" b="1" dirty="0"/>
          </a:p>
          <a:p>
            <a:r>
              <a:rPr lang="en-US" sz="1400" b="1" dirty="0"/>
              <a:t>5. Mohamed </a:t>
            </a:r>
            <a:r>
              <a:rPr lang="en-US" sz="1400" b="1" dirty="0" err="1"/>
              <a:t>Refaat</a:t>
            </a:r>
            <a:r>
              <a:rPr lang="en-US" sz="1400" b="1" dirty="0"/>
              <a:t> Mohamed </a:t>
            </a:r>
            <a:r>
              <a:rPr lang="en-US" sz="1400" b="1" dirty="0" err="1"/>
              <a:t>Eldemerdash</a:t>
            </a:r>
            <a:endParaRPr lang="en-US" sz="1400" b="1" dirty="0"/>
          </a:p>
          <a:p>
            <a:r>
              <a:rPr lang="en-US" sz="1400" b="1" dirty="0"/>
              <a:t>6. </a:t>
            </a:r>
            <a:r>
              <a:rPr lang="en-US" sz="1400" b="1" dirty="0" err="1"/>
              <a:t>Assem</a:t>
            </a:r>
            <a:r>
              <a:rPr lang="en-US" sz="1400" b="1" dirty="0"/>
              <a:t> Hosni </a:t>
            </a:r>
            <a:r>
              <a:rPr lang="en-US" sz="1400" b="1" dirty="0" err="1"/>
              <a:t>Abdelghani</a:t>
            </a:r>
            <a:r>
              <a:rPr lang="en-US" sz="1400" b="1" dirty="0"/>
              <a:t> </a:t>
            </a:r>
            <a:r>
              <a:rPr lang="en-US" sz="1400" b="1" dirty="0" err="1"/>
              <a:t>Abdelghani</a:t>
            </a:r>
            <a:endParaRPr lang="en-US" sz="14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77" name="Google Shape;2177;p39"/>
          <p:cNvSpPr txBox="1">
            <a:spLocks noGrp="1"/>
          </p:cNvSpPr>
          <p:nvPr>
            <p:ph type="title"/>
          </p:nvPr>
        </p:nvSpPr>
        <p:spPr>
          <a:xfrm>
            <a:off x="685800" y="0"/>
            <a:ext cx="1849967" cy="4521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Batches</a:t>
            </a:r>
            <a:endParaRPr sz="2000" dirty="0"/>
          </a:p>
        </p:txBody>
      </p:sp>
      <p:sp>
        <p:nvSpPr>
          <p:cNvPr id="22" name="Google Shape;2177;p39">
            <a:extLst>
              <a:ext uri="{FF2B5EF4-FFF2-40B4-BE49-F238E27FC236}">
                <a16:creationId xmlns:a16="http://schemas.microsoft.com/office/drawing/2014/main" xmlns="" id="{C71DB7EE-5EA7-4F88-B1C1-A22F82A86D5F}"/>
              </a:ext>
            </a:extLst>
          </p:cNvPr>
          <p:cNvSpPr txBox="1">
            <a:spLocks/>
          </p:cNvSpPr>
          <p:nvPr/>
        </p:nvSpPr>
        <p:spPr>
          <a:xfrm>
            <a:off x="4876800" y="2404928"/>
            <a:ext cx="3243072" cy="3514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endParaRPr lang="en-US" dirty="0"/>
          </a:p>
        </p:txBody>
      </p:sp>
      <p:sp>
        <p:nvSpPr>
          <p:cNvPr id="23" name="Google Shape;2177;p39">
            <a:extLst>
              <a:ext uri="{FF2B5EF4-FFF2-40B4-BE49-F238E27FC236}">
                <a16:creationId xmlns:a16="http://schemas.microsoft.com/office/drawing/2014/main" xmlns="" id="{F776C363-CACE-4EC0-B517-8A7E8C16A896}"/>
              </a:ext>
            </a:extLst>
          </p:cNvPr>
          <p:cNvSpPr txBox="1">
            <a:spLocks/>
          </p:cNvSpPr>
          <p:nvPr/>
        </p:nvSpPr>
        <p:spPr>
          <a:xfrm>
            <a:off x="4739584" y="2404928"/>
            <a:ext cx="3243072" cy="3514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endParaRPr lang="en-US" dirty="0"/>
          </a:p>
        </p:txBody>
      </p:sp>
      <p:pic>
        <p:nvPicPr>
          <p:cNvPr id="3" name="Picture 2">
            <a:extLst>
              <a:ext uri="{FF2B5EF4-FFF2-40B4-BE49-F238E27FC236}">
                <a16:creationId xmlns:a16="http://schemas.microsoft.com/office/drawing/2014/main" xmlns="" id="{89E90DFB-9AD7-43F9-88E6-CFB06CB70AC7}"/>
              </a:ext>
            </a:extLst>
          </p:cNvPr>
          <p:cNvPicPr>
            <a:picLocks noChangeAspect="1"/>
          </p:cNvPicPr>
          <p:nvPr/>
        </p:nvPicPr>
        <p:blipFill>
          <a:blip r:embed="rId3"/>
          <a:stretch>
            <a:fillRect/>
          </a:stretch>
        </p:blipFill>
        <p:spPr>
          <a:xfrm>
            <a:off x="6096000" y="133350"/>
            <a:ext cx="2276135" cy="4745762"/>
          </a:xfrm>
          <a:prstGeom prst="rect">
            <a:avLst/>
          </a:prstGeom>
        </p:spPr>
      </p:pic>
      <p:sp>
        <p:nvSpPr>
          <p:cNvPr id="6" name="TextBox 5">
            <a:extLst>
              <a:ext uri="{FF2B5EF4-FFF2-40B4-BE49-F238E27FC236}">
                <a16:creationId xmlns:a16="http://schemas.microsoft.com/office/drawing/2014/main" xmlns="" id="{9C5220EB-D852-414F-B584-FDCC4AF3E9A1}"/>
              </a:ext>
            </a:extLst>
          </p:cNvPr>
          <p:cNvSpPr txBox="1"/>
          <p:nvPr/>
        </p:nvSpPr>
        <p:spPr>
          <a:xfrm>
            <a:off x="1066799" y="380288"/>
            <a:ext cx="1849967" cy="290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dk2"/>
              </a:buClr>
              <a:buSzPts val="2800"/>
              <a:buFont typeface="Fjalla One"/>
              <a:buNone/>
              <a:defRPr sz="2000">
                <a:solidFill>
                  <a:schemeClr val="dk2"/>
                </a:solidFill>
                <a:latin typeface="Fjalla One"/>
                <a:ea typeface="Fjalla One"/>
                <a:cs typeface="Fjalla One"/>
                <a:sym typeface="Fjalla One"/>
              </a:defRPr>
            </a:lvl1pPr>
            <a:lvl2pPr algn="ctr">
              <a:buClr>
                <a:schemeClr val="dk2"/>
              </a:buClr>
              <a:buSzPts val="2800"/>
              <a:buFont typeface="Fjalla One"/>
              <a:buNone/>
              <a:defRPr sz="2800">
                <a:solidFill>
                  <a:schemeClr val="dk2"/>
                </a:solidFill>
                <a:latin typeface="Fjalla One"/>
                <a:ea typeface="Fjalla One"/>
                <a:cs typeface="Fjalla One"/>
                <a:sym typeface="Fjalla One"/>
              </a:defRPr>
            </a:lvl2pPr>
            <a:lvl3pPr algn="ctr">
              <a:buClr>
                <a:schemeClr val="dk2"/>
              </a:buClr>
              <a:buSzPts val="2800"/>
              <a:buFont typeface="Fjalla One"/>
              <a:buNone/>
              <a:defRPr sz="2800">
                <a:solidFill>
                  <a:schemeClr val="dk2"/>
                </a:solidFill>
                <a:latin typeface="Fjalla One"/>
                <a:ea typeface="Fjalla One"/>
                <a:cs typeface="Fjalla One"/>
                <a:sym typeface="Fjalla One"/>
              </a:defRPr>
            </a:lvl3pPr>
            <a:lvl4pPr algn="ctr">
              <a:buClr>
                <a:schemeClr val="dk2"/>
              </a:buClr>
              <a:buSzPts val="2800"/>
              <a:buFont typeface="Fjalla One"/>
              <a:buNone/>
              <a:defRPr sz="2800">
                <a:solidFill>
                  <a:schemeClr val="dk2"/>
                </a:solidFill>
                <a:latin typeface="Fjalla One"/>
                <a:ea typeface="Fjalla One"/>
                <a:cs typeface="Fjalla One"/>
                <a:sym typeface="Fjalla One"/>
              </a:defRPr>
            </a:lvl4pPr>
            <a:lvl5pPr algn="ctr">
              <a:buClr>
                <a:schemeClr val="dk2"/>
              </a:buClr>
              <a:buSzPts val="2800"/>
              <a:buFont typeface="Fjalla One"/>
              <a:buNone/>
              <a:defRPr sz="2800">
                <a:solidFill>
                  <a:schemeClr val="dk2"/>
                </a:solidFill>
                <a:latin typeface="Fjalla One"/>
                <a:ea typeface="Fjalla One"/>
                <a:cs typeface="Fjalla One"/>
                <a:sym typeface="Fjalla One"/>
              </a:defRPr>
            </a:lvl5pPr>
            <a:lvl6pPr algn="ctr">
              <a:buClr>
                <a:schemeClr val="dk2"/>
              </a:buClr>
              <a:buSzPts val="2800"/>
              <a:buFont typeface="Fjalla One"/>
              <a:buNone/>
              <a:defRPr sz="2800">
                <a:solidFill>
                  <a:schemeClr val="dk2"/>
                </a:solidFill>
                <a:latin typeface="Fjalla One"/>
                <a:ea typeface="Fjalla One"/>
                <a:cs typeface="Fjalla One"/>
                <a:sym typeface="Fjalla One"/>
              </a:defRPr>
            </a:lvl6pPr>
            <a:lvl7pPr algn="ctr">
              <a:buClr>
                <a:schemeClr val="dk2"/>
              </a:buClr>
              <a:buSzPts val="2800"/>
              <a:buFont typeface="Fjalla One"/>
              <a:buNone/>
              <a:defRPr sz="2800">
                <a:solidFill>
                  <a:schemeClr val="dk2"/>
                </a:solidFill>
                <a:latin typeface="Fjalla One"/>
                <a:ea typeface="Fjalla One"/>
                <a:cs typeface="Fjalla One"/>
                <a:sym typeface="Fjalla One"/>
              </a:defRPr>
            </a:lvl7pPr>
            <a:lvl8pPr algn="ctr">
              <a:buClr>
                <a:schemeClr val="dk2"/>
              </a:buClr>
              <a:buSzPts val="2800"/>
              <a:buFont typeface="Fjalla One"/>
              <a:buNone/>
              <a:defRPr sz="2800">
                <a:solidFill>
                  <a:schemeClr val="dk2"/>
                </a:solidFill>
                <a:latin typeface="Fjalla One"/>
                <a:ea typeface="Fjalla One"/>
                <a:cs typeface="Fjalla One"/>
                <a:sym typeface="Fjalla One"/>
              </a:defRPr>
            </a:lvl8pPr>
            <a:lvl9pPr algn="ctr">
              <a:buClr>
                <a:schemeClr val="dk2"/>
              </a:buClr>
              <a:buSzPts val="2800"/>
              <a:buFont typeface="Fjalla One"/>
              <a:buNone/>
              <a:defRPr sz="2800">
                <a:solidFill>
                  <a:schemeClr val="dk2"/>
                </a:solidFill>
                <a:latin typeface="Fjalla One"/>
                <a:ea typeface="Fjalla One"/>
                <a:cs typeface="Fjalla One"/>
                <a:sym typeface="Fjalla One"/>
              </a:defRPr>
            </a:lvl9pPr>
          </a:lstStyle>
          <a:p>
            <a:r>
              <a:rPr lang="en-US" sz="1400" dirty="0"/>
              <a:t>Ex: Batch for expenses</a:t>
            </a:r>
          </a:p>
        </p:txBody>
      </p:sp>
      <p:sp>
        <p:nvSpPr>
          <p:cNvPr id="9" name="TextBox 8">
            <a:extLst>
              <a:ext uri="{FF2B5EF4-FFF2-40B4-BE49-F238E27FC236}">
                <a16:creationId xmlns:a16="http://schemas.microsoft.com/office/drawing/2014/main" xmlns="" id="{1CB76CE4-B6AE-4C0B-A18E-F1C77F0CA33A}"/>
              </a:ext>
            </a:extLst>
          </p:cNvPr>
          <p:cNvSpPr txBox="1"/>
          <p:nvPr/>
        </p:nvSpPr>
        <p:spPr>
          <a:xfrm>
            <a:off x="914400" y="709924"/>
            <a:ext cx="4164866" cy="461665"/>
          </a:xfrm>
          <a:prstGeom prst="rect">
            <a:avLst/>
          </a:prstGeom>
          <a:noFill/>
        </p:spPr>
        <p:txBody>
          <a:bodyPr wrap="square" rtlCol="0">
            <a:spAutoFit/>
          </a:bodyPr>
          <a:lstStyle/>
          <a:p>
            <a:r>
              <a:rPr lang="en-US" sz="1200" dirty="0"/>
              <a:t>To create a batch for expenses in Oracle General Ledger (GL), you can follow these steps:</a:t>
            </a:r>
          </a:p>
        </p:txBody>
      </p:sp>
      <p:sp>
        <p:nvSpPr>
          <p:cNvPr id="11" name="TextBox 10">
            <a:extLst>
              <a:ext uri="{FF2B5EF4-FFF2-40B4-BE49-F238E27FC236}">
                <a16:creationId xmlns:a16="http://schemas.microsoft.com/office/drawing/2014/main" xmlns="" id="{C0E10E7F-1076-4213-A91D-A62CEC9A0371}"/>
              </a:ext>
            </a:extLst>
          </p:cNvPr>
          <p:cNvSpPr txBox="1"/>
          <p:nvPr/>
        </p:nvSpPr>
        <p:spPr>
          <a:xfrm>
            <a:off x="771865" y="1129046"/>
            <a:ext cx="5400335" cy="3750066"/>
          </a:xfrm>
          <a:prstGeom prst="rect">
            <a:avLst/>
          </a:prstGeom>
          <a:noFill/>
        </p:spPr>
        <p:txBody>
          <a:bodyPr wrap="square" rtlCol="0">
            <a:spAutoFit/>
          </a:bodyPr>
          <a:lstStyle/>
          <a:p>
            <a:pPr indent="-228600">
              <a:lnSpc>
                <a:spcPct val="107000"/>
              </a:lnSpc>
              <a:spcAft>
                <a:spcPts val="800"/>
              </a:spcAft>
              <a:buFont typeface="Arial"/>
              <a:buAutoNum type="arabicPeriod"/>
            </a:pPr>
            <a:r>
              <a:rPr lang="en-US" sz="1100" dirty="0">
                <a:solidFill>
                  <a:schemeClr val="dk2"/>
                </a:solidFill>
                <a:latin typeface="Barlow Semi Condensed"/>
                <a:sym typeface="Barlow Semi Condensed"/>
              </a:rPr>
              <a:t>Login to Oracle General Ledger: Access Oracle E-Business Suite and navigate to the Oracle General Ledger responsibility.</a:t>
            </a:r>
          </a:p>
          <a:p>
            <a:pPr indent="-228600">
              <a:lnSpc>
                <a:spcPct val="107000"/>
              </a:lnSpc>
              <a:spcAft>
                <a:spcPts val="800"/>
              </a:spcAft>
              <a:buFont typeface="Arial"/>
              <a:buAutoNum type="arabicPeriod"/>
            </a:pPr>
            <a:r>
              <a:rPr lang="en-US" sz="1100" dirty="0">
                <a:solidFill>
                  <a:schemeClr val="dk2"/>
                </a:solidFill>
                <a:latin typeface="Barlow Semi Condensed"/>
                <a:sym typeface="Barlow Semi Condensed"/>
              </a:rPr>
              <a:t>Navigate to the Journals Menu : Go to General Ledger → Journals → Enter. This will take you to the Journals Entry form.</a:t>
            </a:r>
          </a:p>
          <a:p>
            <a:pPr indent="-228600">
              <a:lnSpc>
                <a:spcPct val="107000"/>
              </a:lnSpc>
              <a:spcAft>
                <a:spcPts val="800"/>
              </a:spcAft>
              <a:buFont typeface="Arial"/>
              <a:buAutoNum type="arabicPeriod"/>
            </a:pPr>
            <a:r>
              <a:rPr lang="en-US" sz="1100" dirty="0">
                <a:solidFill>
                  <a:schemeClr val="dk2"/>
                </a:solidFill>
                <a:latin typeface="Barlow Semi Condensed"/>
                <a:sym typeface="Barlow Semi Condensed"/>
              </a:rPr>
              <a:t>Create a New Journal Batch: In the Journals Entry form, click on the “New Batch” button .Enter the following details for the batch .Batch Name: ( Glasix_EXP1) . Description, if necessary .Accounting Period: ( Sep-24 ). Balance Type: Ensure it is set to “Actual.” </a:t>
            </a:r>
          </a:p>
          <a:p>
            <a:pPr indent="-228600">
              <a:lnSpc>
                <a:spcPct val="107000"/>
              </a:lnSpc>
              <a:spcAft>
                <a:spcPts val="800"/>
              </a:spcAft>
              <a:buFont typeface="Arial"/>
              <a:buAutoNum type="arabicPeriod"/>
            </a:pPr>
            <a:r>
              <a:rPr lang="en-US" sz="1100" dirty="0">
                <a:solidFill>
                  <a:schemeClr val="dk2"/>
                </a:solidFill>
                <a:latin typeface="Barlow Semi Condensed"/>
                <a:sym typeface="Barlow Semi Condensed"/>
              </a:rPr>
              <a:t>Create Journal Entries :After entering the batch details, click on the Journal button to enter the individual journal entries. In the Journals form, enter: Journal Name: ( Rent, Depreciation ,Telephone , wages&amp; salaries ) .Description: Add a brief description if necessary. Category: ( Glasix_co ).Balance Type: Ensure it is set to “Actual.” Currency: ( USD)</a:t>
            </a:r>
          </a:p>
          <a:p>
            <a:pPr indent="-228600">
              <a:lnSpc>
                <a:spcPct val="107000"/>
              </a:lnSpc>
              <a:spcAft>
                <a:spcPts val="800"/>
              </a:spcAft>
              <a:buFont typeface="Arial"/>
              <a:buAutoNum type="arabicPeriod"/>
            </a:pPr>
            <a:r>
              <a:rPr lang="en-US" sz="1100" dirty="0">
                <a:solidFill>
                  <a:schemeClr val="dk2"/>
                </a:solidFill>
                <a:latin typeface="Barlow Semi Condensed"/>
                <a:sym typeface="Barlow Semi Condensed"/>
              </a:rPr>
              <a:t>Enter Journal Lines for Expenses :Click on the Lines button to enter the debit and credit lines .For each line :Enter the Account number (the GL code to which the expense is charged).Specify whether the line is a Debit or Credit .Enter the Amount for the expense .Optionally, enter a Description for each line. Continue adding lines for all expense accounts involved.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pic>
        <p:nvPicPr>
          <p:cNvPr id="2" name="Picture 1">
            <a:extLst>
              <a:ext uri="{FF2B5EF4-FFF2-40B4-BE49-F238E27FC236}">
                <a16:creationId xmlns:a16="http://schemas.microsoft.com/office/drawing/2014/main" xmlns="" id="{85EA7202-7F94-444E-80C9-5247E605B53D}"/>
              </a:ext>
            </a:extLst>
          </p:cNvPr>
          <p:cNvPicPr>
            <a:picLocks noChangeAspect="1"/>
          </p:cNvPicPr>
          <p:nvPr/>
        </p:nvPicPr>
        <p:blipFill>
          <a:blip r:embed="rId3"/>
          <a:stretch>
            <a:fillRect/>
          </a:stretch>
        </p:blipFill>
        <p:spPr>
          <a:xfrm>
            <a:off x="5515854" y="361949"/>
            <a:ext cx="2942345" cy="4318477"/>
          </a:xfrm>
          <a:prstGeom prst="rect">
            <a:avLst/>
          </a:prstGeom>
        </p:spPr>
      </p:pic>
      <p:sp>
        <p:nvSpPr>
          <p:cNvPr id="7" name="TextBox 6">
            <a:extLst>
              <a:ext uri="{FF2B5EF4-FFF2-40B4-BE49-F238E27FC236}">
                <a16:creationId xmlns:a16="http://schemas.microsoft.com/office/drawing/2014/main" xmlns="" id="{B766E603-8A3F-4A00-A5AC-255E0C9FAA0D}"/>
              </a:ext>
            </a:extLst>
          </p:cNvPr>
          <p:cNvSpPr txBox="1"/>
          <p:nvPr/>
        </p:nvSpPr>
        <p:spPr>
          <a:xfrm>
            <a:off x="990600" y="361949"/>
            <a:ext cx="4624033" cy="4365619"/>
          </a:xfrm>
          <a:prstGeom prst="rect">
            <a:avLst/>
          </a:prstGeom>
          <a:noFill/>
        </p:spPr>
        <p:txBody>
          <a:bodyPr wrap="square" rtlCol="0">
            <a:spAutoFit/>
          </a:bodyPr>
          <a:lstStyle/>
          <a:p>
            <a:pPr>
              <a:lnSpc>
                <a:spcPct val="107000"/>
              </a:lnSpc>
              <a:spcAft>
                <a:spcPts val="800"/>
              </a:spcAft>
            </a:pPr>
            <a:r>
              <a:rPr lang="ar-EG" sz="1100" dirty="0">
                <a:solidFill>
                  <a:schemeClr val="dk2"/>
                </a:solidFill>
                <a:latin typeface="Barlow Semi Condensed"/>
              </a:rPr>
              <a:t>6</a:t>
            </a:r>
            <a:r>
              <a:rPr lang="en-US" sz="1100" dirty="0">
                <a:solidFill>
                  <a:schemeClr val="dk2"/>
                </a:solidFill>
                <a:latin typeface="Barlow Semi Condensed"/>
              </a:rPr>
              <a:t>. Complete the Journal and Validate the Batch:</a:t>
            </a:r>
          </a:p>
          <a:p>
            <a:pPr>
              <a:lnSpc>
                <a:spcPct val="107000"/>
              </a:lnSpc>
              <a:spcAft>
                <a:spcPts val="800"/>
              </a:spcAft>
            </a:pPr>
            <a:r>
              <a:rPr lang="en-US" sz="1100" dirty="0">
                <a:solidFill>
                  <a:schemeClr val="dk2"/>
                </a:solidFill>
                <a:latin typeface="Barlow Semi Condensed"/>
              </a:rPr>
              <a:t>After entering all journal lines, ensure that the journal is balanced (i.e., total debits = total credits).</a:t>
            </a:r>
          </a:p>
          <a:p>
            <a:pPr>
              <a:lnSpc>
                <a:spcPct val="107000"/>
              </a:lnSpc>
              <a:spcAft>
                <a:spcPts val="800"/>
              </a:spcAft>
            </a:pPr>
            <a:r>
              <a:rPr lang="en-US" sz="1100" dirty="0">
                <a:solidFill>
                  <a:schemeClr val="dk2"/>
                </a:solidFill>
                <a:latin typeface="Barlow Semi Condensed"/>
              </a:rPr>
              <a:t>Save your work. The system will automatically validate the journal entries for accuracy.</a:t>
            </a:r>
          </a:p>
          <a:p>
            <a:pPr>
              <a:lnSpc>
                <a:spcPct val="107000"/>
              </a:lnSpc>
              <a:spcAft>
                <a:spcPts val="800"/>
              </a:spcAft>
            </a:pPr>
            <a:r>
              <a:rPr lang="ar-EG" sz="1100" dirty="0">
                <a:solidFill>
                  <a:schemeClr val="dk2"/>
                </a:solidFill>
                <a:latin typeface="Barlow Semi Condensed"/>
              </a:rPr>
              <a:t>7</a:t>
            </a:r>
            <a:r>
              <a:rPr lang="en-US" sz="1100" dirty="0">
                <a:solidFill>
                  <a:schemeClr val="dk2"/>
                </a:solidFill>
                <a:latin typeface="Barlow Semi Condensed"/>
              </a:rPr>
              <a:t>. Post the Batch:</a:t>
            </a:r>
          </a:p>
          <a:p>
            <a:pPr>
              <a:lnSpc>
                <a:spcPct val="107000"/>
              </a:lnSpc>
              <a:spcAft>
                <a:spcPts val="800"/>
              </a:spcAft>
            </a:pPr>
            <a:r>
              <a:rPr lang="en-US" sz="1100" dirty="0">
                <a:solidFill>
                  <a:schemeClr val="dk2"/>
                </a:solidFill>
                <a:latin typeface="Barlow Semi Condensed"/>
              </a:rPr>
              <a:t>After saving and validating the journal, you can post the batch to the General Ledger.</a:t>
            </a:r>
          </a:p>
          <a:p>
            <a:pPr>
              <a:lnSpc>
                <a:spcPct val="107000"/>
              </a:lnSpc>
              <a:spcAft>
                <a:spcPts val="800"/>
              </a:spcAft>
            </a:pPr>
            <a:r>
              <a:rPr lang="en-US" sz="1100" dirty="0">
                <a:solidFill>
                  <a:schemeClr val="dk2"/>
                </a:solidFill>
                <a:latin typeface="Barlow Semi Condensed"/>
              </a:rPr>
              <a:t>To post, go back to the main Journals Entry form and select the batch you created.</a:t>
            </a:r>
          </a:p>
          <a:p>
            <a:pPr>
              <a:lnSpc>
                <a:spcPct val="107000"/>
              </a:lnSpc>
              <a:spcAft>
                <a:spcPts val="800"/>
              </a:spcAft>
            </a:pPr>
            <a:r>
              <a:rPr lang="en-US" sz="1100" dirty="0">
                <a:solidFill>
                  <a:schemeClr val="dk2"/>
                </a:solidFill>
                <a:latin typeface="Barlow Semi Condensed"/>
              </a:rPr>
              <a:t>Click on the Post button to post the batch.</a:t>
            </a:r>
          </a:p>
          <a:p>
            <a:pPr>
              <a:lnSpc>
                <a:spcPct val="107000"/>
              </a:lnSpc>
              <a:spcAft>
                <a:spcPts val="800"/>
              </a:spcAft>
            </a:pPr>
            <a:r>
              <a:rPr lang="ar-EG" sz="1100" dirty="0">
                <a:solidFill>
                  <a:schemeClr val="dk2"/>
                </a:solidFill>
                <a:latin typeface="Barlow Semi Condensed"/>
              </a:rPr>
              <a:t>8</a:t>
            </a:r>
            <a:r>
              <a:rPr lang="en-US" sz="1100" dirty="0">
                <a:solidFill>
                  <a:schemeClr val="dk2"/>
                </a:solidFill>
                <a:latin typeface="Barlow Semi Condensed"/>
              </a:rPr>
              <a:t>. Review and Check Posting Status:</a:t>
            </a:r>
          </a:p>
          <a:p>
            <a:pPr>
              <a:lnSpc>
                <a:spcPct val="107000"/>
              </a:lnSpc>
              <a:spcAft>
                <a:spcPts val="800"/>
              </a:spcAft>
            </a:pPr>
            <a:r>
              <a:rPr lang="en-US" sz="1100" dirty="0">
                <a:solidFill>
                  <a:schemeClr val="dk2"/>
                </a:solidFill>
                <a:latin typeface="Barlow Semi Condensed"/>
              </a:rPr>
              <a:t>After posting, review the status of the batch to ensure that it has been posted successfully.</a:t>
            </a:r>
          </a:p>
          <a:p>
            <a:pPr>
              <a:lnSpc>
                <a:spcPct val="107000"/>
              </a:lnSpc>
              <a:spcAft>
                <a:spcPts val="800"/>
              </a:spcAft>
            </a:pPr>
            <a:r>
              <a:rPr lang="en-US" sz="1100" dirty="0">
                <a:solidFill>
                  <a:schemeClr val="dk2"/>
                </a:solidFill>
                <a:latin typeface="Barlow Semi Condensed"/>
              </a:rPr>
              <a:t>You can do this by navigating to View → Requests to check the posting status.</a:t>
            </a:r>
          </a:p>
          <a:p>
            <a:pPr>
              <a:lnSpc>
                <a:spcPct val="107000"/>
              </a:lnSpc>
              <a:spcAft>
                <a:spcPts val="800"/>
              </a:spcAft>
            </a:pPr>
            <a:r>
              <a:rPr lang="ar-EG" sz="1100" dirty="0">
                <a:solidFill>
                  <a:schemeClr val="dk2"/>
                </a:solidFill>
                <a:latin typeface="Barlow Semi Condensed"/>
              </a:rPr>
              <a:t/>
            </a:r>
            <a:br>
              <a:rPr lang="ar-EG" sz="1100" dirty="0">
                <a:solidFill>
                  <a:schemeClr val="dk2"/>
                </a:solidFill>
                <a:latin typeface="Barlow Semi Condensed"/>
              </a:rPr>
            </a:br>
            <a:r>
              <a:rPr lang="ar-EG" sz="1100" dirty="0">
                <a:solidFill>
                  <a:schemeClr val="dk2"/>
                </a:solidFill>
                <a:latin typeface="Barlow Semi Condensed"/>
              </a:rPr>
              <a:t> </a:t>
            </a:r>
            <a:endParaRPr lang="en-US" sz="1100" dirty="0">
              <a:solidFill>
                <a:schemeClr val="dk2"/>
              </a:solidFill>
              <a:latin typeface="Barlow Semi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2183" name="Google Shape;2183;p40"/>
          <p:cNvGrpSpPr/>
          <p:nvPr/>
        </p:nvGrpSpPr>
        <p:grpSpPr>
          <a:xfrm>
            <a:off x="1819024" y="3893816"/>
            <a:ext cx="175013" cy="27000"/>
            <a:chOff x="5662375" y="212375"/>
            <a:chExt cx="175013" cy="27000"/>
          </a:xfrm>
        </p:grpSpPr>
        <p:sp>
          <p:nvSpPr>
            <p:cNvPr id="2184" name="Google Shape;2184;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5" name="Google Shape;2185;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6" name="Google Shape;2186;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87" name="Google Shape;2187;p40"/>
          <p:cNvGrpSpPr/>
          <p:nvPr/>
        </p:nvGrpSpPr>
        <p:grpSpPr>
          <a:xfrm>
            <a:off x="4484494" y="3893828"/>
            <a:ext cx="175013" cy="27000"/>
            <a:chOff x="5662375" y="212375"/>
            <a:chExt cx="175013" cy="27000"/>
          </a:xfrm>
        </p:grpSpPr>
        <p:sp>
          <p:nvSpPr>
            <p:cNvPr id="2188" name="Google Shape;2188;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9" name="Google Shape;2189;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0" name="Google Shape;2190;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91" name="Google Shape;2191;p40"/>
          <p:cNvGrpSpPr/>
          <p:nvPr/>
        </p:nvGrpSpPr>
        <p:grpSpPr>
          <a:xfrm>
            <a:off x="7149964" y="3893816"/>
            <a:ext cx="175013" cy="27000"/>
            <a:chOff x="5662375" y="212375"/>
            <a:chExt cx="175013" cy="27000"/>
          </a:xfrm>
        </p:grpSpPr>
        <p:sp>
          <p:nvSpPr>
            <p:cNvPr id="2192" name="Google Shape;2192;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3" name="Google Shape;2193;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4" name="Google Shape;2194;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95" name="Google Shape;2195;p40"/>
          <p:cNvSpPr txBox="1">
            <a:spLocks noGrp="1"/>
          </p:cNvSpPr>
          <p:nvPr>
            <p:ph type="title"/>
          </p:nvPr>
        </p:nvSpPr>
        <p:spPr>
          <a:xfrm>
            <a:off x="533400" y="0"/>
            <a:ext cx="2166238"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Inquiry account</a:t>
            </a:r>
            <a:endParaRPr sz="2000" dirty="0"/>
          </a:p>
        </p:txBody>
      </p:sp>
      <p:pic>
        <p:nvPicPr>
          <p:cNvPr id="15" name="Picture 14">
            <a:extLst>
              <a:ext uri="{FF2B5EF4-FFF2-40B4-BE49-F238E27FC236}">
                <a16:creationId xmlns:a16="http://schemas.microsoft.com/office/drawing/2014/main" xmlns="" id="{9F2593C0-ABAC-49A1-BA92-BDF071FA0C8F}"/>
              </a:ext>
            </a:extLst>
          </p:cNvPr>
          <p:cNvPicPr>
            <a:picLocks noChangeAspect="1"/>
          </p:cNvPicPr>
          <p:nvPr/>
        </p:nvPicPr>
        <p:blipFill>
          <a:blip r:embed="rId3"/>
          <a:stretch>
            <a:fillRect/>
          </a:stretch>
        </p:blipFill>
        <p:spPr>
          <a:xfrm>
            <a:off x="6916799" y="0"/>
            <a:ext cx="2200200" cy="2571750"/>
          </a:xfrm>
          <a:prstGeom prst="rect">
            <a:avLst/>
          </a:prstGeom>
        </p:spPr>
      </p:pic>
      <p:sp>
        <p:nvSpPr>
          <p:cNvPr id="16" name="TextBox 15">
            <a:extLst>
              <a:ext uri="{FF2B5EF4-FFF2-40B4-BE49-F238E27FC236}">
                <a16:creationId xmlns:a16="http://schemas.microsoft.com/office/drawing/2014/main" xmlns="" id="{1DD58F4B-D01E-40BC-BC09-3C1F0B6C3184}"/>
              </a:ext>
            </a:extLst>
          </p:cNvPr>
          <p:cNvSpPr txBox="1"/>
          <p:nvPr/>
        </p:nvSpPr>
        <p:spPr>
          <a:xfrm>
            <a:off x="688407" y="0"/>
            <a:ext cx="6461557" cy="4979055"/>
          </a:xfrm>
          <a:prstGeom prst="rect">
            <a:avLst/>
          </a:prstGeom>
          <a:noFill/>
        </p:spPr>
        <p:txBody>
          <a:bodyPr wrap="square" rtlCol="0">
            <a:spAutoFit/>
          </a:bodyPr>
          <a:lstStyle/>
          <a:p>
            <a:pPr marL="0" marR="0" algn="l" rtl="0">
              <a:lnSpc>
                <a:spcPct val="115000"/>
              </a:lnSpc>
              <a:spcBef>
                <a:spcPts val="0"/>
              </a:spcBef>
              <a:spcAft>
                <a:spcPts val="800"/>
              </a:spcAft>
            </a:pPr>
            <a:r>
              <a:rPr lang="en-US" sz="1800" kern="100" dirty="0">
                <a:effectLst/>
                <a:latin typeface="Aptos"/>
                <a:ea typeface="Times New Roman" panose="02020603050405020304" pitchFamily="18" charset="0"/>
                <a:cs typeface="Arial" panose="020B0604020202020204" pitchFamily="34" charset="0"/>
              </a:rPr>
              <a:t> </a:t>
            </a:r>
          </a:p>
          <a:p>
            <a:pPr marL="0">
              <a:lnSpc>
                <a:spcPct val="107000"/>
              </a:lnSpc>
              <a:spcAft>
                <a:spcPts val="800"/>
              </a:spcAft>
            </a:pPr>
            <a:r>
              <a:rPr lang="en-US" sz="1800" kern="100" dirty="0">
                <a:effectLst/>
                <a:latin typeface="Aptos"/>
                <a:ea typeface="Times New Roman" panose="02020603050405020304" pitchFamily="18" charset="0"/>
                <a:cs typeface="Arial" panose="020B0604020202020204" pitchFamily="34" charset="0"/>
              </a:rPr>
              <a:t>To inquire about a balance or account in Oracle </a:t>
            </a:r>
            <a:r>
              <a:rPr lang="en-US" sz="1800" kern="100" dirty="0">
                <a:latin typeface="Aptos"/>
                <a:cs typeface="Arial" panose="020B0604020202020204" pitchFamily="34" charset="0"/>
              </a:rPr>
              <a:t>Digital Accounting,  here are the general steps</a:t>
            </a:r>
            <a:r>
              <a:rPr lang="ar-SA" sz="1800" kern="100" dirty="0">
                <a:latin typeface="Aptos"/>
                <a:cs typeface="Arial" panose="020B0604020202020204" pitchFamily="34" charset="0"/>
              </a:rPr>
              <a:t>:</a:t>
            </a:r>
            <a:endParaRPr lang="en-US" sz="1800" kern="100" dirty="0">
              <a:latin typeface="Aptos"/>
              <a:cs typeface="Arial" panose="020B0604020202020204" pitchFamily="34" charset="0"/>
            </a:endParaRPr>
          </a:p>
          <a:p>
            <a:pPr marL="0">
              <a:spcAft>
                <a:spcPts val="800"/>
              </a:spcAft>
            </a:pPr>
            <a:r>
              <a:rPr lang="en-US" sz="1100" dirty="0">
                <a:solidFill>
                  <a:schemeClr val="dk2"/>
                </a:solidFill>
                <a:latin typeface="Barlow Semi Condensed"/>
              </a:rPr>
              <a:t>Log in to Oracle Application</a:t>
            </a:r>
          </a:p>
          <a:p>
            <a:pPr marL="0">
              <a:spcAft>
                <a:spcPts val="800"/>
              </a:spcAft>
            </a:pPr>
            <a:r>
              <a:rPr lang="en-US" sz="1100" dirty="0">
                <a:solidFill>
                  <a:schemeClr val="dk2"/>
                </a:solidFill>
                <a:latin typeface="Barlow Semi Condensed"/>
              </a:rPr>
              <a:t>Use your credentials to access the Oracle Financials or ERP system</a:t>
            </a:r>
            <a:r>
              <a:rPr lang="ar-SA" sz="1100" dirty="0">
                <a:solidFill>
                  <a:schemeClr val="dk2"/>
                </a:solidFill>
                <a:latin typeface="Barlow Semi Condensed"/>
              </a:rPr>
              <a:t>.</a:t>
            </a:r>
            <a:endParaRPr lang="en-US" sz="1100" dirty="0">
              <a:solidFill>
                <a:schemeClr val="dk2"/>
              </a:solidFill>
              <a:latin typeface="Barlow Semi Condensed"/>
            </a:endParaRPr>
          </a:p>
          <a:p>
            <a:pPr marL="0">
              <a:spcAft>
                <a:spcPts val="800"/>
              </a:spcAft>
            </a:pPr>
            <a:r>
              <a:rPr lang="en-US" sz="1100" dirty="0">
                <a:solidFill>
                  <a:schemeClr val="dk2"/>
                </a:solidFill>
                <a:latin typeface="Barlow Semi Condensed"/>
              </a:rPr>
              <a:t>Navigate to the General Ledger</a:t>
            </a:r>
          </a:p>
          <a:p>
            <a:pPr marL="0">
              <a:spcAft>
                <a:spcPts val="800"/>
              </a:spcAft>
            </a:pPr>
            <a:r>
              <a:rPr lang="en-US" sz="1100" dirty="0">
                <a:solidFill>
                  <a:schemeClr val="dk2"/>
                </a:solidFill>
                <a:latin typeface="Barlow Semi Condensed"/>
              </a:rPr>
              <a:t>Go to the appropriate module based on the account type (e.g., General Ledger for overall balance)</a:t>
            </a:r>
            <a:r>
              <a:rPr lang="ar-SA" sz="1100" dirty="0">
                <a:solidFill>
                  <a:schemeClr val="dk2"/>
                </a:solidFill>
                <a:latin typeface="Barlow Semi Condensed"/>
              </a:rPr>
              <a:t>.</a:t>
            </a:r>
            <a:endParaRPr lang="en-US" sz="1100" dirty="0">
              <a:solidFill>
                <a:schemeClr val="dk2"/>
              </a:solidFill>
              <a:latin typeface="Barlow Semi Condensed"/>
            </a:endParaRPr>
          </a:p>
          <a:p>
            <a:pPr marL="0">
              <a:spcAft>
                <a:spcPts val="800"/>
              </a:spcAft>
            </a:pPr>
            <a:r>
              <a:rPr lang="en-US" sz="1100" dirty="0">
                <a:solidFill>
                  <a:schemeClr val="dk2"/>
                </a:solidFill>
                <a:latin typeface="Barlow Semi Condensed"/>
              </a:rPr>
              <a:t>Select 'Inquire' or 'Account Inquiry</a:t>
            </a:r>
            <a:r>
              <a:rPr lang="ar-SA" sz="1100" dirty="0">
                <a:solidFill>
                  <a:schemeClr val="dk2"/>
                </a:solidFill>
                <a:latin typeface="Barlow Semi Condensed"/>
              </a:rPr>
              <a:t>'</a:t>
            </a:r>
            <a:endParaRPr lang="en-US" sz="1100" dirty="0">
              <a:solidFill>
                <a:schemeClr val="dk2"/>
              </a:solidFill>
              <a:latin typeface="Barlow Semi Condensed"/>
            </a:endParaRPr>
          </a:p>
          <a:p>
            <a:pPr marL="0">
              <a:spcAft>
                <a:spcPts val="800"/>
              </a:spcAft>
            </a:pPr>
            <a:r>
              <a:rPr lang="en-US" sz="1100" dirty="0">
                <a:solidFill>
                  <a:schemeClr val="dk2"/>
                </a:solidFill>
                <a:latin typeface="Barlow Semi Condensed"/>
              </a:rPr>
              <a:t>Choose the “Inquire” option under the module. This is where you can search for specific account balances or transaction details</a:t>
            </a:r>
            <a:r>
              <a:rPr lang="ar-SA" sz="1100" dirty="0">
                <a:solidFill>
                  <a:schemeClr val="dk2"/>
                </a:solidFill>
                <a:latin typeface="Barlow Semi Condensed"/>
              </a:rPr>
              <a:t>.</a:t>
            </a:r>
            <a:endParaRPr lang="en-US" sz="1100" dirty="0">
              <a:solidFill>
                <a:schemeClr val="dk2"/>
              </a:solidFill>
              <a:latin typeface="Barlow Semi Condensed"/>
            </a:endParaRPr>
          </a:p>
          <a:p>
            <a:pPr marL="0">
              <a:spcAft>
                <a:spcPts val="800"/>
              </a:spcAft>
            </a:pPr>
            <a:r>
              <a:rPr lang="en-US" sz="1100" dirty="0">
                <a:solidFill>
                  <a:schemeClr val="dk2"/>
                </a:solidFill>
                <a:latin typeface="Barlow Semi Condensed"/>
              </a:rPr>
              <a:t>Enter Account Information</a:t>
            </a:r>
          </a:p>
          <a:p>
            <a:pPr marL="0">
              <a:spcAft>
                <a:spcPts val="800"/>
              </a:spcAft>
            </a:pPr>
            <a:r>
              <a:rPr lang="en-US" sz="1100" dirty="0">
                <a:solidFill>
                  <a:schemeClr val="dk2"/>
                </a:solidFill>
                <a:latin typeface="Barlow Semi Condensed"/>
              </a:rPr>
              <a:t>Input the account number, period, or other search criteria (such as customer name or transaction date)</a:t>
            </a:r>
            <a:r>
              <a:rPr lang="ar-SA" sz="1100" dirty="0">
                <a:solidFill>
                  <a:schemeClr val="dk2"/>
                </a:solidFill>
                <a:latin typeface="Barlow Semi Condensed"/>
              </a:rPr>
              <a:t>.</a:t>
            </a:r>
            <a:endParaRPr lang="en-US" sz="1100" dirty="0">
              <a:solidFill>
                <a:schemeClr val="dk2"/>
              </a:solidFill>
              <a:latin typeface="Barlow Semi Condensed"/>
            </a:endParaRPr>
          </a:p>
          <a:p>
            <a:pPr marL="0">
              <a:spcAft>
                <a:spcPts val="800"/>
              </a:spcAft>
            </a:pPr>
            <a:r>
              <a:rPr lang="en-US" sz="1100" dirty="0">
                <a:solidFill>
                  <a:schemeClr val="dk2"/>
                </a:solidFill>
                <a:latin typeface="Barlow Semi Condensed"/>
              </a:rPr>
              <a:t>Run the Inquiry</a:t>
            </a:r>
          </a:p>
          <a:p>
            <a:pPr marL="0">
              <a:spcAft>
                <a:spcPts val="800"/>
              </a:spcAft>
            </a:pPr>
            <a:r>
              <a:rPr lang="en-US" sz="1100" dirty="0">
                <a:solidFill>
                  <a:schemeClr val="dk2"/>
                </a:solidFill>
                <a:latin typeface="Barlow Semi Condensed"/>
              </a:rPr>
              <a:t>Click on "Submit" or "Search" to retrieve the account information</a:t>
            </a:r>
            <a:r>
              <a:rPr lang="ar-SA" sz="1100" dirty="0">
                <a:solidFill>
                  <a:schemeClr val="dk2"/>
                </a:solidFill>
                <a:latin typeface="Barlow Semi Condensed"/>
              </a:rPr>
              <a:t>.</a:t>
            </a:r>
            <a:endParaRPr lang="en-US" sz="1100" dirty="0">
              <a:solidFill>
                <a:schemeClr val="dk2"/>
              </a:solidFill>
              <a:latin typeface="Barlow Semi Condensed"/>
            </a:endParaRPr>
          </a:p>
          <a:p>
            <a:pPr marL="0">
              <a:spcAft>
                <a:spcPts val="800"/>
              </a:spcAft>
            </a:pPr>
            <a:r>
              <a:rPr lang="en-US" sz="1100" dirty="0">
                <a:solidFill>
                  <a:schemeClr val="dk2"/>
                </a:solidFill>
                <a:latin typeface="Barlow Semi Condensed"/>
              </a:rPr>
              <a:t>View Results</a:t>
            </a:r>
          </a:p>
          <a:p>
            <a:pPr marL="0">
              <a:spcAft>
                <a:spcPts val="800"/>
              </a:spcAft>
            </a:pPr>
            <a:r>
              <a:rPr lang="en-US" sz="1100" dirty="0">
                <a:solidFill>
                  <a:schemeClr val="dk2"/>
                </a:solidFill>
                <a:latin typeface="Barlow Semi Condensed"/>
              </a:rPr>
              <a:t>Review the displayed balance, transaction details, or other account information</a:t>
            </a:r>
            <a:r>
              <a:rPr lang="ar-SA" sz="1100" dirty="0">
                <a:solidFill>
                  <a:schemeClr val="dk2"/>
                </a:solidFill>
                <a:latin typeface="Barlow Semi Condensed"/>
              </a:rPr>
              <a:t>.</a:t>
            </a:r>
            <a:endParaRPr lang="en-US" sz="1100" dirty="0">
              <a:solidFill>
                <a:schemeClr val="dk2"/>
              </a:solidFill>
              <a:latin typeface="Barlow Semi Condensed"/>
            </a:endParaRPr>
          </a:p>
          <a:p>
            <a:pPr marL="0">
              <a:spcAft>
                <a:spcPts val="800"/>
              </a:spcAft>
            </a:pPr>
            <a:r>
              <a:rPr lang="en-US" sz="1100" dirty="0">
                <a:solidFill>
                  <a:schemeClr val="dk2"/>
                </a:solidFill>
                <a:latin typeface="Barlow Semi Condensed"/>
              </a:rPr>
              <a:t>Export or Print (Optional) If needed, you can export the results to Excel or print a summary</a:t>
            </a:r>
            <a:r>
              <a:rPr lang="ar-SA" sz="1100" dirty="0">
                <a:solidFill>
                  <a:schemeClr val="dk2"/>
                </a:solidFill>
                <a:latin typeface="Barlow Semi Condensed"/>
              </a:rPr>
              <a:t>.</a:t>
            </a:r>
            <a:endParaRPr lang="en-US" sz="1100" dirty="0">
              <a:solidFill>
                <a:schemeClr val="dk2"/>
              </a:solidFill>
              <a:latin typeface="Barlow Semi Condensed"/>
            </a:endParaRPr>
          </a:p>
        </p:txBody>
      </p:sp>
      <p:pic>
        <p:nvPicPr>
          <p:cNvPr id="18" name="Picture 17">
            <a:extLst>
              <a:ext uri="{FF2B5EF4-FFF2-40B4-BE49-F238E27FC236}">
                <a16:creationId xmlns:a16="http://schemas.microsoft.com/office/drawing/2014/main" xmlns="" id="{9235CE58-E425-49F6-98F2-D1338A8EA768}"/>
              </a:ext>
            </a:extLst>
          </p:cNvPr>
          <p:cNvPicPr>
            <a:picLocks noChangeAspect="1"/>
          </p:cNvPicPr>
          <p:nvPr/>
        </p:nvPicPr>
        <p:blipFill>
          <a:blip r:embed="rId4"/>
          <a:stretch>
            <a:fillRect/>
          </a:stretch>
        </p:blipFill>
        <p:spPr>
          <a:xfrm>
            <a:off x="6943800" y="2800350"/>
            <a:ext cx="2200199" cy="23161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7065" y="791806"/>
            <a:ext cx="1891500" cy="4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accent1"/>
                </a:solidFill>
                <a:latin typeface="Barlow Semi Condensed Medium"/>
                <a:ea typeface="Barlow Semi Condensed Medium"/>
                <a:cs typeface="Barlow Semi Condensed Medium"/>
                <a:sym typeface="Arial"/>
              </a:rPr>
              <a:t>Summary</a:t>
            </a:r>
            <a:r>
              <a:rPr lang="en-US" sz="1800" dirty="0"/>
              <a:t> </a:t>
            </a:r>
            <a:r>
              <a:rPr lang="en-US" sz="1600" dirty="0">
                <a:solidFill>
                  <a:schemeClr val="accent1"/>
                </a:solidFill>
                <a:latin typeface="Barlow Semi Condensed Medium"/>
                <a:ea typeface="Barlow Semi Condensed Medium"/>
                <a:cs typeface="Barlow Semi Condensed Medium"/>
              </a:rPr>
              <a:t>account</a:t>
            </a:r>
            <a:endParaRPr sz="1600" dirty="0">
              <a:solidFill>
                <a:schemeClr val="accent1"/>
              </a:solidFill>
              <a:latin typeface="Barlow Semi Condensed Medium"/>
              <a:ea typeface="Barlow Semi Condensed Medium"/>
              <a:cs typeface="Barlow Semi Condensed Medium"/>
            </a:endParaRPr>
          </a:p>
        </p:txBody>
      </p:sp>
      <p:pic>
        <p:nvPicPr>
          <p:cNvPr id="15" name="Picture 14">
            <a:extLst>
              <a:ext uri="{FF2B5EF4-FFF2-40B4-BE49-F238E27FC236}">
                <a16:creationId xmlns:a16="http://schemas.microsoft.com/office/drawing/2014/main" xmlns="" id="{4FFB91A3-7774-4E59-9659-9D493512D24B}"/>
              </a:ext>
            </a:extLst>
          </p:cNvPr>
          <p:cNvPicPr>
            <a:picLocks noChangeAspect="1"/>
          </p:cNvPicPr>
          <p:nvPr/>
        </p:nvPicPr>
        <p:blipFill>
          <a:blip r:embed="rId3"/>
          <a:stretch>
            <a:fillRect/>
          </a:stretch>
        </p:blipFill>
        <p:spPr>
          <a:xfrm>
            <a:off x="5562600" y="133350"/>
            <a:ext cx="3578579" cy="3886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extBox 15">
            <a:extLst>
              <a:ext uri="{FF2B5EF4-FFF2-40B4-BE49-F238E27FC236}">
                <a16:creationId xmlns:a16="http://schemas.microsoft.com/office/drawing/2014/main" xmlns="" id="{0D0E35D1-2501-4608-AD55-54B45A17D3B2}"/>
              </a:ext>
            </a:extLst>
          </p:cNvPr>
          <p:cNvSpPr txBox="1"/>
          <p:nvPr/>
        </p:nvSpPr>
        <p:spPr>
          <a:xfrm>
            <a:off x="152400" y="1200150"/>
            <a:ext cx="5486400" cy="3287823"/>
          </a:xfrm>
          <a:prstGeom prst="rect">
            <a:avLst/>
          </a:prstGeom>
          <a:noFill/>
        </p:spPr>
        <p:txBody>
          <a:bodyPr wrap="square" rtlCol="0">
            <a:spAutoFit/>
          </a:bodyPr>
          <a:lstStyle/>
          <a:p>
            <a:pPr marL="0" marR="0"/>
            <a:r>
              <a:rPr lang="en-US" sz="1100" dirty="0"/>
              <a:t>To create Summary Accounts in Oracle General Ledger as part of the Oracle Digital Accounting Specialist course, follow these </a:t>
            </a:r>
            <a:r>
              <a:rPr lang="en-US" dirty="0">
                <a:latin typeface="Times New Roman" panose="02020603050405020304" pitchFamily="18" charset="0"/>
              </a:rPr>
              <a:t>steps</a:t>
            </a:r>
            <a:r>
              <a:rPr lang="en-US" sz="1600" dirty="0">
                <a:latin typeface="Times New Roman" panose="02020603050405020304" pitchFamily="18" charset="0"/>
              </a:rPr>
              <a:t>:</a:t>
            </a:r>
          </a:p>
          <a:p>
            <a:pPr marL="342900" marR="0" lvl="0" indent="-342900">
              <a:lnSpc>
                <a:spcPct val="150000"/>
              </a:lnSpc>
              <a:tabLst>
                <a:tab pos="457200" algn="l"/>
              </a:tabLst>
            </a:pPr>
            <a:r>
              <a:rPr lang="en-US" sz="1100" dirty="0">
                <a:solidFill>
                  <a:schemeClr val="dk2"/>
                </a:solidFill>
                <a:latin typeface="Barlow Semi Condensed"/>
              </a:rPr>
              <a:t>- Navigate to Summary Accounts: Go to the General Ledger responsibility &gt; Setup &gt; Financials &gt; Flexfields &gt; Key &gt; Accounts &gt; Summary.</a:t>
            </a:r>
          </a:p>
          <a:p>
            <a:pPr marL="342900" marR="0" lvl="0" indent="-342900">
              <a:lnSpc>
                <a:spcPct val="150000"/>
              </a:lnSpc>
              <a:tabLst>
                <a:tab pos="457200" algn="l"/>
              </a:tabLst>
            </a:pPr>
            <a:r>
              <a:rPr lang="en-US" sz="1100" dirty="0">
                <a:solidFill>
                  <a:schemeClr val="dk2"/>
                </a:solidFill>
                <a:latin typeface="Barlow Semi Condensed"/>
              </a:rPr>
              <a:t>- Create New Summary Template: Click on "New" to create a new summary account template.</a:t>
            </a:r>
          </a:p>
          <a:p>
            <a:pPr marL="342900" marR="0" lvl="0" indent="-342900">
              <a:lnSpc>
                <a:spcPct val="150000"/>
              </a:lnSpc>
              <a:tabLst>
                <a:tab pos="457200" algn="l"/>
              </a:tabLst>
            </a:pPr>
            <a:r>
              <a:rPr lang="en-US" sz="1100" dirty="0">
                <a:solidFill>
                  <a:schemeClr val="dk2"/>
                </a:solidFill>
                <a:latin typeface="Barlow Semi Condensed"/>
              </a:rPr>
              <a:t>- Define the Summary Account: Enter the Chart of Accounts structure. Specify the account segments where you want to summarize values (using wildcard characters like 'T' for Total and ‘D' for constant values).</a:t>
            </a:r>
          </a:p>
          <a:p>
            <a:pPr marL="342900" marR="0" lvl="0" indent="-342900">
              <a:lnSpc>
                <a:spcPct val="150000"/>
              </a:lnSpc>
              <a:tabLst>
                <a:tab pos="457200" algn="l"/>
              </a:tabLst>
            </a:pPr>
            <a:r>
              <a:rPr lang="en-US" sz="1100" dirty="0">
                <a:solidFill>
                  <a:schemeClr val="dk2"/>
                </a:solidFill>
                <a:latin typeface="Barlow Semi Condensed"/>
              </a:rPr>
              <a:t>- Save the Template: Once your account segments and summary account setup are complete, save the changes.</a:t>
            </a:r>
          </a:p>
          <a:p>
            <a:pPr marL="342900" marR="0" lvl="0" indent="-342900">
              <a:lnSpc>
                <a:spcPct val="150000"/>
              </a:lnSpc>
              <a:tabLst>
                <a:tab pos="457200" algn="l"/>
              </a:tabLst>
            </a:pPr>
            <a:r>
              <a:rPr lang="en-US" sz="1100" dirty="0">
                <a:solidFill>
                  <a:schemeClr val="dk2"/>
                </a:solidFill>
                <a:latin typeface="Barlow Semi Condensed"/>
              </a:rPr>
              <a:t>- Generate Summary Templates: After saving, run the "Generate Summary Template" process to create summary balances for the account.</a:t>
            </a:r>
          </a:p>
          <a:p>
            <a:pPr marL="0" marR="0" algn="l" rtl="0">
              <a:lnSpc>
                <a:spcPct val="115000"/>
              </a:lnSpc>
              <a:spcBef>
                <a:spcPts val="0"/>
              </a:spcBef>
              <a:spcAft>
                <a:spcPts val="800"/>
              </a:spcAft>
            </a:pPr>
            <a:r>
              <a:rPr lang="en-US" sz="1100" dirty="0">
                <a:solidFill>
                  <a:schemeClr val="dk2"/>
                </a:solidFill>
                <a:latin typeface="Barlow Semi Condensed"/>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05000" y="209550"/>
            <a:ext cx="5029200" cy="796386"/>
          </a:xfrm>
        </p:spPr>
        <p:txBody>
          <a:bodyPr/>
          <a:lstStyle/>
          <a:p>
            <a:r>
              <a:rPr lang="en-US" sz="1600" dirty="0"/>
              <a:t>How to change rate manually in GL module using Oracle EBS</a:t>
            </a:r>
          </a:p>
        </p:txBody>
      </p:sp>
      <p:sp>
        <p:nvSpPr>
          <p:cNvPr id="4" name="Subtitle 3"/>
          <p:cNvSpPr>
            <a:spLocks noGrp="1"/>
          </p:cNvSpPr>
          <p:nvPr>
            <p:ph type="subTitle" idx="2"/>
          </p:nvPr>
        </p:nvSpPr>
        <p:spPr>
          <a:xfrm>
            <a:off x="33529" y="742950"/>
            <a:ext cx="5910072" cy="785622"/>
          </a:xfrm>
        </p:spPr>
        <p:txBody>
          <a:bodyPr/>
          <a:lstStyle/>
          <a:p>
            <a:r>
              <a:rPr lang="en-US" dirty="0"/>
              <a:t>In Oracle E-Business Suite (EBS), to change </a:t>
            </a:r>
            <a:r>
              <a:rPr lang="en-US" sz="1100" dirty="0"/>
              <a:t>the</a:t>
            </a:r>
            <a:r>
              <a:rPr lang="en-US" dirty="0"/>
              <a:t> rate manually in the General Ledger (GL) module, you can follow these steps:</a:t>
            </a:r>
          </a:p>
          <a:p>
            <a:endParaRPr lang="en-US" dirty="0"/>
          </a:p>
          <a:p>
            <a:r>
              <a:rPr lang="en-US" dirty="0"/>
              <a:t>Navigate to Journal</a:t>
            </a:r>
            <a:r>
              <a:rPr lang="en-US" sz="1000" dirty="0"/>
              <a:t>s</a:t>
            </a:r>
            <a:r>
              <a:rPr lang="en-US" dirty="0"/>
              <a:t>:</a:t>
            </a:r>
          </a:p>
          <a:p>
            <a:endParaRPr lang="en-US" dirty="0"/>
          </a:p>
          <a:p>
            <a:r>
              <a:rPr lang="en-US" dirty="0"/>
              <a:t>Go to General Ledger Responsibility → Journals → Enter.</a:t>
            </a:r>
          </a:p>
          <a:p>
            <a:r>
              <a:rPr lang="en-US" dirty="0"/>
              <a:t>Select Journal Entry:</a:t>
            </a:r>
          </a:p>
          <a:p>
            <a:endParaRPr lang="en-US" dirty="0"/>
          </a:p>
          <a:p>
            <a:r>
              <a:rPr lang="en-US" dirty="0"/>
              <a:t>Choose an existing journal entry or create a new journal entry by clicking New Journal.</a:t>
            </a:r>
          </a:p>
          <a:p>
            <a:r>
              <a:rPr lang="en-US" dirty="0"/>
              <a:t>Enter Journal Details:</a:t>
            </a:r>
          </a:p>
          <a:p>
            <a:endParaRPr lang="en-US" dirty="0"/>
          </a:p>
          <a:p>
            <a:r>
              <a:rPr lang="en-US" dirty="0"/>
              <a:t>Enter the journal name( conversion ) , category(</a:t>
            </a:r>
            <a:r>
              <a:rPr lang="en-US" dirty="0" err="1"/>
              <a:t>Glasix</a:t>
            </a:r>
            <a:r>
              <a:rPr lang="ar-EG" dirty="0"/>
              <a:t>_</a:t>
            </a:r>
            <a:r>
              <a:rPr lang="en-US" dirty="0"/>
              <a:t>Co ) , and other required information.</a:t>
            </a:r>
          </a:p>
          <a:p>
            <a:r>
              <a:rPr lang="en-US" dirty="0"/>
              <a:t>Choose USD:</a:t>
            </a:r>
          </a:p>
          <a:p>
            <a:endParaRPr lang="en-US" dirty="0"/>
          </a:p>
          <a:p>
            <a:r>
              <a:rPr lang="en-US" dirty="0"/>
              <a:t>In the Currency field, select the currency for which you want to change the rate ( EGP).</a:t>
            </a:r>
          </a:p>
          <a:p>
            <a:r>
              <a:rPr lang="en-US" dirty="0"/>
              <a:t>Enter Currency Rate Manually(.8333333333)</a:t>
            </a:r>
          </a:p>
          <a:p>
            <a:endParaRPr lang="en-US" dirty="0"/>
          </a:p>
          <a:p>
            <a:r>
              <a:rPr lang="en-US" dirty="0"/>
              <a:t>Select  the Currency Conversion Type field (D</a:t>
            </a:r>
            <a:r>
              <a:rPr lang="ar-EG" dirty="0"/>
              <a:t>_</a:t>
            </a:r>
            <a:r>
              <a:rPr lang="en-US" dirty="0"/>
              <a:t>RATE).</a:t>
            </a:r>
          </a:p>
          <a:p>
            <a:r>
              <a:rPr lang="en-US" dirty="0"/>
              <a:t>Now, in the Conversion Rate field, you can manually input the desired exchange rate.</a:t>
            </a:r>
          </a:p>
          <a:p>
            <a:r>
              <a:rPr lang="en-US" dirty="0"/>
              <a:t>Complete the Journal:</a:t>
            </a:r>
          </a:p>
          <a:p>
            <a:r>
              <a:rPr lang="en-US" dirty="0"/>
              <a:t>Once you've entered the necessary details and the manual exchange rate, you can complete the journal entry by saving it and posting the journal.</a:t>
            </a:r>
          </a:p>
          <a:p>
            <a:endParaRPr lang="en-US" sz="1000"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507160"/>
            <a:ext cx="3559068" cy="25364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30015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209551"/>
            <a:ext cx="2971799" cy="2178402"/>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1585" y="1574541"/>
            <a:ext cx="3486614" cy="19812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2748643"/>
            <a:ext cx="2907264" cy="2183379"/>
          </a:xfrm>
          <a:prstGeom prst="rect">
            <a:avLst/>
          </a:prstGeom>
        </p:spPr>
      </p:pic>
      <p:sp>
        <p:nvSpPr>
          <p:cNvPr id="14" name="TextBox 13"/>
          <p:cNvSpPr txBox="1"/>
          <p:nvPr/>
        </p:nvSpPr>
        <p:spPr>
          <a:xfrm>
            <a:off x="698241" y="147931"/>
            <a:ext cx="4800600" cy="1046440"/>
          </a:xfrm>
          <a:prstGeom prst="rect">
            <a:avLst/>
          </a:prstGeom>
          <a:noFill/>
        </p:spPr>
        <p:txBody>
          <a:bodyPr wrap="square" rtlCol="0">
            <a:spAutoFit/>
          </a:bodyPr>
          <a:lstStyle/>
          <a:p>
            <a:r>
              <a:rPr lang="en-US" sz="1600" dirty="0">
                <a:solidFill>
                  <a:schemeClr val="accent1"/>
                </a:solidFill>
                <a:latin typeface="Barlow Semi Condensed Medium"/>
                <a:ea typeface="Barlow Semi Condensed Medium"/>
                <a:cs typeface="Barlow Semi Condensed Medium"/>
                <a:sym typeface="Barlow Semi Condensed Medium"/>
              </a:rPr>
              <a:t>To</a:t>
            </a:r>
            <a:r>
              <a:rPr lang="en-US" sz="1600" dirty="0">
                <a:solidFill>
                  <a:schemeClr val="accent1"/>
                </a:solidFill>
                <a:latin typeface="Barlow Semi Condensed Medium"/>
                <a:ea typeface="Barlow Semi Condensed Medium"/>
                <a:cs typeface="Barlow Semi Condensed Medium"/>
              </a:rPr>
              <a:t> create and maintain exchange rates in the General Ledger (GL) module of Oracle </a:t>
            </a:r>
            <a:r>
              <a:rPr lang="en-US" sz="1600" dirty="0">
                <a:solidFill>
                  <a:schemeClr val="accent1"/>
                </a:solidFill>
                <a:latin typeface="Barlow Semi Condensed Medium"/>
                <a:ea typeface="Barlow Semi Condensed Medium"/>
                <a:cs typeface="Barlow Semi Condensed Medium"/>
                <a:sym typeface="Barlow Semi Condensed Medium"/>
              </a:rPr>
              <a:t>E-Business</a:t>
            </a:r>
            <a:r>
              <a:rPr lang="en-US" sz="1600" dirty="0">
                <a:solidFill>
                  <a:schemeClr val="accent1"/>
                </a:solidFill>
                <a:latin typeface="Barlow Semi Condensed Medium"/>
                <a:ea typeface="Barlow Semi Condensed Medium"/>
                <a:cs typeface="Barlow Semi Condensed Medium"/>
              </a:rPr>
              <a:t> Suite (EBS), you can follow these steps</a:t>
            </a:r>
            <a:r>
              <a:rPr lang="en-US" dirty="0"/>
              <a:t>:</a:t>
            </a:r>
          </a:p>
          <a:p>
            <a:endParaRPr lang="en-US" dirty="0"/>
          </a:p>
        </p:txBody>
      </p:sp>
      <p:sp>
        <p:nvSpPr>
          <p:cNvPr id="15" name="TextBox 14"/>
          <p:cNvSpPr txBox="1"/>
          <p:nvPr/>
        </p:nvSpPr>
        <p:spPr>
          <a:xfrm>
            <a:off x="533400" y="961704"/>
            <a:ext cx="4495800" cy="3970318"/>
          </a:xfrm>
          <a:prstGeom prst="rect">
            <a:avLst/>
          </a:prstGeom>
          <a:noFill/>
        </p:spPr>
        <p:txBody>
          <a:bodyPr wrap="square" rtlCol="0">
            <a:spAutoFit/>
          </a:bodyPr>
          <a:lstStyle/>
          <a:p>
            <a:r>
              <a:rPr lang="en-US" sz="1200" dirty="0">
                <a:solidFill>
                  <a:schemeClr val="dk2"/>
                </a:solidFill>
                <a:latin typeface="Barlow Semi Condensed"/>
                <a:ea typeface="Barlow Semi Condensed"/>
                <a:cs typeface="Barlow Semi Condensed"/>
                <a:sym typeface="Barlow Semi Condensed"/>
              </a:rPr>
              <a:t>Step</a:t>
            </a:r>
            <a:r>
              <a:rPr lang="en-US" sz="1200" dirty="0">
                <a:solidFill>
                  <a:schemeClr val="dk2"/>
                </a:solidFill>
                <a:latin typeface="Barlow Semi Condensed"/>
                <a:ea typeface="Barlow Semi Condensed"/>
                <a:cs typeface="Barlow Semi Condensed"/>
              </a:rPr>
              <a:t> </a:t>
            </a:r>
            <a:r>
              <a:rPr lang="ar-EG" sz="1200" dirty="0"/>
              <a:t>1</a:t>
            </a:r>
            <a:r>
              <a:rPr lang="en-US" sz="1200" dirty="0">
                <a:solidFill>
                  <a:schemeClr val="dk2"/>
                </a:solidFill>
                <a:latin typeface="Barlow Semi Condensed"/>
                <a:ea typeface="Barlow Semi Condensed"/>
                <a:cs typeface="Barlow Semi Condensed"/>
              </a:rPr>
              <a:t>: Define Rate Types</a:t>
            </a:r>
            <a:endParaRPr lang="ar-EG" sz="1200" dirty="0">
              <a:solidFill>
                <a:schemeClr val="dk2"/>
              </a:solidFill>
              <a:latin typeface="Barlow Semi Condensed"/>
              <a:ea typeface="Barlow Semi Condensed"/>
              <a:cs typeface="Barlow Semi Condensed"/>
            </a:endParaRPr>
          </a:p>
          <a:p>
            <a:endParaRPr lang="en-US" sz="1200" dirty="0">
              <a:solidFill>
                <a:schemeClr val="dk2"/>
              </a:solidFill>
              <a:latin typeface="Barlow Semi Condensed"/>
              <a:ea typeface="Barlow Semi Condensed"/>
              <a:cs typeface="Barlow Semi Condensed"/>
            </a:endParaRPr>
          </a:p>
          <a:p>
            <a:r>
              <a:rPr lang="en-US" sz="1200" dirty="0">
                <a:solidFill>
                  <a:schemeClr val="dk2"/>
                </a:solidFill>
                <a:latin typeface="Barlow Semi Condensed"/>
                <a:ea typeface="Barlow Semi Condensed"/>
                <a:cs typeface="Barlow Semi Condensed"/>
              </a:rPr>
              <a:t>Navigate to: Setup → Currencies → Rate Types.</a:t>
            </a:r>
          </a:p>
          <a:p>
            <a:r>
              <a:rPr lang="en-US" sz="1200" dirty="0">
                <a:solidFill>
                  <a:schemeClr val="dk2"/>
                </a:solidFill>
                <a:latin typeface="Barlow Semi Condensed"/>
                <a:ea typeface="Barlow Semi Condensed"/>
                <a:cs typeface="Barlow Semi Condensed"/>
              </a:rPr>
              <a:t>Enter Rate Type: Define a name for the rate type for</a:t>
            </a:r>
            <a:r>
              <a:rPr lang="ar-EG" sz="1200" dirty="0">
                <a:solidFill>
                  <a:schemeClr val="dk2"/>
                </a:solidFill>
                <a:latin typeface="Barlow Semi Condensed"/>
                <a:ea typeface="Barlow Semi Condensed"/>
                <a:cs typeface="Barlow Semi Condensed"/>
              </a:rPr>
              <a:t> </a:t>
            </a:r>
            <a:r>
              <a:rPr lang="en-US" sz="1200" dirty="0">
                <a:solidFill>
                  <a:schemeClr val="dk2"/>
                </a:solidFill>
                <a:latin typeface="Barlow Semi Condensed"/>
                <a:ea typeface="Barlow Semi Condensed"/>
                <a:cs typeface="Barlow Semi Condensed"/>
              </a:rPr>
              <a:t>(D</a:t>
            </a:r>
            <a:r>
              <a:rPr lang="ar-EG" sz="1200" dirty="0">
                <a:solidFill>
                  <a:schemeClr val="dk2"/>
                </a:solidFill>
                <a:latin typeface="Barlow Semi Condensed"/>
                <a:ea typeface="Barlow Semi Condensed"/>
                <a:cs typeface="Barlow Semi Condensed"/>
              </a:rPr>
              <a:t>_</a:t>
            </a:r>
            <a:r>
              <a:rPr lang="en-US" sz="1200" dirty="0">
                <a:solidFill>
                  <a:schemeClr val="dk2"/>
                </a:solidFill>
                <a:latin typeface="Barlow Semi Condensed"/>
                <a:ea typeface="Barlow Semi Condensed"/>
                <a:cs typeface="Barlow Semi Condensed"/>
              </a:rPr>
              <a:t>RATE ).</a:t>
            </a:r>
          </a:p>
          <a:p>
            <a:r>
              <a:rPr lang="en-US" sz="1200" dirty="0">
                <a:solidFill>
                  <a:schemeClr val="dk2"/>
                </a:solidFill>
                <a:latin typeface="Barlow Semi Condensed"/>
                <a:ea typeface="Barlow Semi Condensed"/>
                <a:cs typeface="Barlow Semi Condensed"/>
              </a:rPr>
              <a:t>Enter the Conversion Method: This can be "Multiply" or "Divide" depending on how rates are quoted.</a:t>
            </a:r>
          </a:p>
          <a:p>
            <a:r>
              <a:rPr lang="en-US" sz="1200" dirty="0">
                <a:solidFill>
                  <a:schemeClr val="dk2"/>
                </a:solidFill>
                <a:latin typeface="Barlow Semi Condensed"/>
                <a:ea typeface="Barlow Semi Condensed"/>
                <a:cs typeface="Barlow Semi Condensed"/>
              </a:rPr>
              <a:t>Save the changes.</a:t>
            </a:r>
            <a:endParaRPr lang="ar-EG" sz="1200" dirty="0">
              <a:solidFill>
                <a:schemeClr val="dk2"/>
              </a:solidFill>
              <a:latin typeface="Barlow Semi Condensed"/>
              <a:ea typeface="Barlow Semi Condensed"/>
              <a:cs typeface="Barlow Semi Condensed"/>
            </a:endParaRPr>
          </a:p>
          <a:p>
            <a:endParaRPr lang="en-US" sz="1200" dirty="0">
              <a:solidFill>
                <a:schemeClr val="dk2"/>
              </a:solidFill>
              <a:latin typeface="Barlow Semi Condensed"/>
              <a:ea typeface="Barlow Semi Condensed"/>
              <a:cs typeface="Barlow Semi Condensed"/>
            </a:endParaRPr>
          </a:p>
          <a:p>
            <a:r>
              <a:rPr lang="en-US" sz="1200" dirty="0">
                <a:solidFill>
                  <a:schemeClr val="dk2"/>
                </a:solidFill>
                <a:latin typeface="Barlow Semi Condensed"/>
                <a:ea typeface="Barlow Semi Condensed"/>
                <a:cs typeface="Barlow Semi Condensed"/>
              </a:rPr>
              <a:t>Step </a:t>
            </a:r>
            <a:r>
              <a:rPr lang="ar-EG" sz="1200" dirty="0">
                <a:solidFill>
                  <a:schemeClr val="dk2"/>
                </a:solidFill>
                <a:latin typeface="Barlow Semi Condensed"/>
                <a:ea typeface="Barlow Semi Condensed"/>
                <a:cs typeface="Barlow Semi Condensed"/>
              </a:rPr>
              <a:t>2</a:t>
            </a:r>
            <a:r>
              <a:rPr lang="en-US" sz="1200" dirty="0">
                <a:solidFill>
                  <a:schemeClr val="dk2"/>
                </a:solidFill>
                <a:latin typeface="Barlow Semi Condensed"/>
                <a:ea typeface="Barlow Semi Condensed"/>
                <a:cs typeface="Barlow Semi Condensed"/>
              </a:rPr>
              <a:t>: Define Daily Rates</a:t>
            </a:r>
            <a:endParaRPr lang="ar-EG" sz="1200" dirty="0">
              <a:solidFill>
                <a:schemeClr val="dk2"/>
              </a:solidFill>
              <a:latin typeface="Barlow Semi Condensed"/>
              <a:ea typeface="Barlow Semi Condensed"/>
              <a:cs typeface="Barlow Semi Condensed"/>
            </a:endParaRPr>
          </a:p>
          <a:p>
            <a:endParaRPr lang="en-US" sz="1200" dirty="0">
              <a:solidFill>
                <a:schemeClr val="dk2"/>
              </a:solidFill>
              <a:latin typeface="Barlow Semi Condensed"/>
              <a:ea typeface="Barlow Semi Condensed"/>
              <a:cs typeface="Barlow Semi Condensed"/>
            </a:endParaRPr>
          </a:p>
          <a:p>
            <a:r>
              <a:rPr lang="en-US" sz="1200" dirty="0">
                <a:solidFill>
                  <a:schemeClr val="dk2"/>
                </a:solidFill>
                <a:latin typeface="Barlow Semi Condensed"/>
                <a:ea typeface="Barlow Semi Condensed"/>
                <a:cs typeface="Barlow Semi Condensed"/>
              </a:rPr>
              <a:t>Navigate to: Setup → Currencies → Rates.</a:t>
            </a:r>
          </a:p>
          <a:p>
            <a:r>
              <a:rPr lang="en-US" sz="1200" dirty="0">
                <a:solidFill>
                  <a:schemeClr val="dk2"/>
                </a:solidFill>
                <a:latin typeface="Barlow Semi Condensed"/>
                <a:ea typeface="Barlow Semi Condensed"/>
                <a:cs typeface="Barlow Semi Condensed"/>
              </a:rPr>
              <a:t>Select a Rate Type: Choose the rate type (D</a:t>
            </a:r>
            <a:r>
              <a:rPr lang="ar-EG" sz="1200" dirty="0">
                <a:solidFill>
                  <a:schemeClr val="dk2"/>
                </a:solidFill>
                <a:latin typeface="Barlow Semi Condensed"/>
                <a:ea typeface="Barlow Semi Condensed"/>
                <a:cs typeface="Barlow Semi Condensed"/>
              </a:rPr>
              <a:t>_</a:t>
            </a:r>
            <a:r>
              <a:rPr lang="en-US" sz="1200" dirty="0">
                <a:solidFill>
                  <a:schemeClr val="dk2"/>
                </a:solidFill>
                <a:latin typeface="Barlow Semi Condensed"/>
                <a:ea typeface="Barlow Semi Condensed"/>
                <a:cs typeface="Barlow Semi Condensed"/>
              </a:rPr>
              <a:t>RATE ) from the list of</a:t>
            </a:r>
            <a:r>
              <a:rPr lang="ar-EG" sz="1200" dirty="0">
                <a:solidFill>
                  <a:schemeClr val="dk2"/>
                </a:solidFill>
                <a:latin typeface="Barlow Semi Condensed"/>
                <a:ea typeface="Barlow Semi Condensed"/>
                <a:cs typeface="Barlow Semi Condensed"/>
              </a:rPr>
              <a:t>   </a:t>
            </a:r>
            <a:r>
              <a:rPr lang="en-US" sz="1200" dirty="0">
                <a:solidFill>
                  <a:schemeClr val="dk2"/>
                </a:solidFill>
                <a:latin typeface="Barlow Semi Condensed"/>
                <a:ea typeface="Barlow Semi Condensed"/>
                <a:cs typeface="Barlow Semi Condensed"/>
              </a:rPr>
              <a:t>values.</a:t>
            </a:r>
            <a:endParaRPr lang="ar-EG" sz="1200" dirty="0">
              <a:solidFill>
                <a:schemeClr val="dk2"/>
              </a:solidFill>
              <a:latin typeface="Barlow Semi Condensed"/>
              <a:ea typeface="Barlow Semi Condensed"/>
              <a:cs typeface="Barlow Semi Condensed"/>
            </a:endParaRPr>
          </a:p>
          <a:p>
            <a:endParaRPr lang="en-US" sz="1200" dirty="0">
              <a:solidFill>
                <a:schemeClr val="dk2"/>
              </a:solidFill>
              <a:latin typeface="Barlow Semi Condensed"/>
              <a:ea typeface="Barlow Semi Condensed"/>
              <a:cs typeface="Barlow Semi Condensed"/>
            </a:endParaRPr>
          </a:p>
          <a:p>
            <a:r>
              <a:rPr lang="en-US" sz="1200" dirty="0">
                <a:solidFill>
                  <a:schemeClr val="dk2"/>
                </a:solidFill>
                <a:latin typeface="Barlow Semi Condensed"/>
                <a:ea typeface="Barlow Semi Condensed"/>
                <a:cs typeface="Barlow Semi Condensed"/>
              </a:rPr>
              <a:t>Select From and To Currencies: Specify the currency pair for which you are defining the exchange rate.( from EGP to USD ) </a:t>
            </a:r>
          </a:p>
          <a:p>
            <a:r>
              <a:rPr lang="en-US" sz="1200" dirty="0">
                <a:solidFill>
                  <a:schemeClr val="dk2"/>
                </a:solidFill>
                <a:latin typeface="Barlow Semi Condensed"/>
                <a:ea typeface="Barlow Semi Condensed"/>
                <a:cs typeface="Barlow Semi Condensed"/>
              </a:rPr>
              <a:t>Enter the Exchange Rate: Specify the conversion rate.(.08333333333333) </a:t>
            </a:r>
            <a:endParaRPr lang="ar-EG" sz="1200" dirty="0">
              <a:solidFill>
                <a:schemeClr val="dk2"/>
              </a:solidFill>
              <a:latin typeface="Barlow Semi Condensed"/>
              <a:ea typeface="Barlow Semi Condensed"/>
              <a:cs typeface="Barlow Semi Condensed"/>
            </a:endParaRPr>
          </a:p>
          <a:p>
            <a:endParaRPr lang="en-US" sz="1200" dirty="0">
              <a:solidFill>
                <a:schemeClr val="dk2"/>
              </a:solidFill>
              <a:latin typeface="Barlow Semi Condensed"/>
              <a:ea typeface="Barlow Semi Condensed"/>
              <a:cs typeface="Barlow Semi Condensed"/>
            </a:endParaRPr>
          </a:p>
          <a:p>
            <a:r>
              <a:rPr lang="en-US" sz="1200" dirty="0">
                <a:solidFill>
                  <a:schemeClr val="dk2"/>
                </a:solidFill>
                <a:latin typeface="Barlow Semi Condensed"/>
                <a:ea typeface="Barlow Semi Condensed"/>
                <a:cs typeface="Barlow Semi Condensed"/>
              </a:rPr>
              <a:t>Enter Date: Set the effective date for the exchange rate.</a:t>
            </a:r>
          </a:p>
          <a:p>
            <a:endParaRPr lang="en-US" sz="1200" dirty="0"/>
          </a:p>
          <a:p>
            <a:r>
              <a:rPr lang="ar-EG" sz="1200" dirty="0"/>
              <a:t> </a:t>
            </a:r>
            <a:endParaRPr lang="en-US" sz="1200" dirty="0"/>
          </a:p>
        </p:txBody>
      </p:sp>
    </p:spTree>
    <p:extLst>
      <p:ext uri="{BB962C8B-B14F-4D97-AF65-F5344CB8AC3E}">
        <p14:creationId xmlns:p14="http://schemas.microsoft.com/office/powerpoint/2010/main" val="761820257"/>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1207</TotalTime>
  <Words>4403</Words>
  <Application>Microsoft Office PowerPoint</Application>
  <PresentationFormat>On-screen Show (16:9)</PresentationFormat>
  <Paragraphs>406</Paragraphs>
  <Slides>34</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Roboto Condensed Light</vt:lpstr>
      <vt:lpstr>Aptos</vt:lpstr>
      <vt:lpstr>Barlow Semi Condensed</vt:lpstr>
      <vt:lpstr>Barlow Semi Condensed Medium</vt:lpstr>
      <vt:lpstr>Fjalla One</vt:lpstr>
      <vt:lpstr>Times New Roman</vt:lpstr>
      <vt:lpstr>Technology Consulting by Slidesgo</vt:lpstr>
      <vt:lpstr>Technology Consulting</vt:lpstr>
      <vt:lpstr>THE 4 MAIN MODULES IN ORCALE DIGITAL  ACCOUNTING </vt:lpstr>
      <vt:lpstr>General Ledger (GL)</vt:lpstr>
      <vt:lpstr>Batches</vt:lpstr>
      <vt:lpstr>PowerPoint Presentation</vt:lpstr>
      <vt:lpstr>Inquiry account</vt:lpstr>
      <vt:lpstr>Summary account</vt:lpstr>
      <vt:lpstr>PowerPoint Presentation</vt:lpstr>
      <vt:lpstr>PowerPoint Presentation</vt:lpstr>
      <vt:lpstr>How To define a security rule in the General Ledger (GL) module </vt:lpstr>
      <vt:lpstr>To translate a currency in the General Ledger (GL) module in Oracle E-Business Suite (EBS), follow these setup steps: </vt:lpstr>
      <vt:lpstr>In Oracle E-Business Suite (EBS), performing a currency revaluation in the General Ledger (GL) module allows you to adjust the value of foreign currency balances due to exchange rate fluctuations</vt:lpstr>
      <vt:lpstr>PowerPoint Presentation</vt:lpstr>
      <vt:lpstr>How to run a standard financial report</vt:lpstr>
      <vt:lpstr>PowerPoint Presentation</vt:lpstr>
      <vt:lpstr>How to define budget and select ranges or specify accounts</vt:lpstr>
      <vt:lpstr>PowerPoint Presentation</vt:lpstr>
      <vt:lpstr>How to make mass allocations</vt:lpstr>
      <vt:lpstr>PowerPoint Presentation</vt:lpstr>
      <vt:lpstr>PowerPoint Presentation</vt:lpstr>
      <vt:lpstr>PowerPoint Presentation</vt:lpstr>
      <vt:lpstr>PowerPoint Presentation</vt:lpstr>
      <vt:lpstr>PowerPoint Presentation</vt:lpstr>
      <vt:lpstr>How to make reservation for funds</vt:lpstr>
      <vt:lpstr>PowerPoint Presentation</vt:lpstr>
      <vt:lpstr>PowerPoint Presentation</vt:lpstr>
      <vt:lpstr>Defining rows and columns for financial reports in Oracle ERP  </vt:lpstr>
      <vt:lpstr>PowerPoint Presentation</vt:lpstr>
      <vt:lpstr>PowerPoint Presentation</vt:lpstr>
      <vt:lpstr>PowerPoint Presentation</vt:lpstr>
      <vt:lpstr>PowerPoint Presentation</vt:lpstr>
      <vt:lpstr>PowerPoint Presentation</vt:lpstr>
      <vt:lpstr>PowerPoint Presentation</vt:lpstr>
      <vt:lpstr>OUR TEAM MEMBERS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Consulting</dc:title>
  <dc:creator>Sama</dc:creator>
  <cp:lastModifiedBy>future</cp:lastModifiedBy>
  <cp:revision>93</cp:revision>
  <dcterms:modified xsi:type="dcterms:W3CDTF">2024-10-21T17:36:10Z</dcterms:modified>
</cp:coreProperties>
</file>